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9" r:id="rId3"/>
    <p:sldId id="257" r:id="rId4"/>
    <p:sldId id="285"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3" r:id="rId28"/>
    <p:sldId id="28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192110117217711E-3"/>
          <c:y val="0.15509259259259259"/>
          <c:w val="0.48299781167152595"/>
          <c:h val="0.77314814814814814"/>
        </c:manualLayout>
      </c:layout>
      <c:pie3DChart>
        <c:varyColors val="1"/>
        <c:ser>
          <c:idx val="0"/>
          <c:order val="0"/>
          <c:explosion val="25"/>
          <c:dLbls>
            <c:dLbl>
              <c:idx val="0"/>
              <c:layout>
                <c:manualLayout>
                  <c:x val="3.2694006999125107E-2"/>
                  <c:y val="-3.7882764654417348E-3"/>
                </c:manualLayout>
              </c:layout>
              <c:showLegendKey val="0"/>
              <c:showVal val="0"/>
              <c:showCatName val="0"/>
              <c:showSerName val="0"/>
              <c:showPercent val="1"/>
              <c:showBubbleSize val="0"/>
            </c:dLbl>
            <c:dLbl>
              <c:idx val="1"/>
              <c:layout>
                <c:manualLayout>
                  <c:x val="-3.7949146981627296E-2"/>
                  <c:y val="-3.549759405074366E-2"/>
                </c:manualLayout>
              </c:layout>
              <c:showLegendKey val="0"/>
              <c:showVal val="0"/>
              <c:showCatName val="0"/>
              <c:showSerName val="0"/>
              <c:showPercent val="1"/>
              <c:showBubbleSize val="0"/>
            </c:dLbl>
            <c:dLbl>
              <c:idx val="2"/>
              <c:layout>
                <c:manualLayout>
                  <c:x val="2.4311898512685913E-2"/>
                  <c:y val="-8.6096894138232724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Лист1!$C$12:$C$14</c:f>
              <c:strCache>
                <c:ptCount val="3"/>
                <c:pt idx="0">
                  <c:v>Эколого-биологический цикл </c:v>
                </c:pt>
                <c:pt idx="1">
                  <c:v>Физико-географический цикл </c:v>
                </c:pt>
                <c:pt idx="2">
                  <c:v>Физико-химический цикл </c:v>
                </c:pt>
              </c:strCache>
            </c:strRef>
          </c:cat>
          <c:val>
            <c:numRef>
              <c:f>Лист1!$D$12:$D$14</c:f>
              <c:numCache>
                <c:formatCode>General</c:formatCode>
                <c:ptCount val="3"/>
                <c:pt idx="0">
                  <c:v>275</c:v>
                </c:pt>
                <c:pt idx="1">
                  <c:v>20</c:v>
                </c:pt>
                <c:pt idx="2">
                  <c:v>15</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AA60160B-B540-4A90-B44A-709F6BE252A1}" type="datetimeFigureOut">
              <a:rPr lang="ru-RU" smtClean="0"/>
              <a:pPr/>
              <a:t>18.12.2017</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11" name="Номер слайда 10"/>
          <p:cNvSpPr>
            <a:spLocks noGrp="1"/>
          </p:cNvSpPr>
          <p:nvPr>
            <p:ph type="sldNum" sz="quarter" idx="12"/>
          </p:nvPr>
        </p:nvSpPr>
        <p:spPr/>
        <p:txBody>
          <a:bodyPr/>
          <a:lstStyle>
            <a:extLst/>
          </a:lstStyle>
          <a:p>
            <a:fld id="{30C790C5-0CA5-4A3B-A4B2-AE665ED4F023}"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A60160B-B540-4A90-B44A-709F6BE252A1}" type="datetimeFigureOut">
              <a:rPr lang="ru-RU" smtClean="0"/>
              <a:pPr/>
              <a:t>18.12.2017</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30C790C5-0CA5-4A3B-A4B2-AE665ED4F023}"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A60160B-B540-4A90-B44A-709F6BE252A1}" type="datetimeFigureOut">
              <a:rPr lang="ru-RU" smtClean="0"/>
              <a:pPr/>
              <a:t>18.12.2017</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30C790C5-0CA5-4A3B-A4B2-AE665ED4F023}"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A60160B-B540-4A90-B44A-709F6BE252A1}" type="datetimeFigureOut">
              <a:rPr lang="ru-RU" smtClean="0"/>
              <a:pPr/>
              <a:t>18.12.2017</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30C790C5-0CA5-4A3B-A4B2-AE665ED4F023}"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A60160B-B540-4A90-B44A-709F6BE252A1}" type="datetimeFigureOut">
              <a:rPr lang="ru-RU" smtClean="0"/>
              <a:pPr/>
              <a:t>18.12.2017</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30C790C5-0CA5-4A3B-A4B2-AE665ED4F023}"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A60160B-B540-4A90-B44A-709F6BE252A1}" type="datetimeFigureOut">
              <a:rPr lang="ru-RU" smtClean="0"/>
              <a:pPr/>
              <a:t>18.12.2017</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30C790C5-0CA5-4A3B-A4B2-AE665ED4F023}"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A60160B-B540-4A90-B44A-709F6BE252A1}" type="datetimeFigureOut">
              <a:rPr lang="ru-RU" smtClean="0"/>
              <a:pPr/>
              <a:t>18.12.2017</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30C790C5-0CA5-4A3B-A4B2-AE665ED4F023}"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A60160B-B540-4A90-B44A-709F6BE252A1}" type="datetimeFigureOut">
              <a:rPr lang="ru-RU" smtClean="0"/>
              <a:pPr/>
              <a:t>18.12.2017</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30C790C5-0CA5-4A3B-A4B2-AE665ED4F023}"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A60160B-B540-4A90-B44A-709F6BE252A1}" type="datetimeFigureOut">
              <a:rPr lang="ru-RU" smtClean="0"/>
              <a:pPr/>
              <a:t>18.12.2017</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30C790C5-0CA5-4A3B-A4B2-AE665ED4F023}"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A60160B-B540-4A90-B44A-709F6BE252A1}" type="datetimeFigureOut">
              <a:rPr lang="ru-RU" smtClean="0"/>
              <a:pPr/>
              <a:t>18.12.2017</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30C790C5-0CA5-4A3B-A4B2-AE665ED4F023}"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A60160B-B540-4A90-B44A-709F6BE252A1}" type="datetimeFigureOut">
              <a:rPr lang="ru-RU" smtClean="0"/>
              <a:pPr/>
              <a:t>18.12.2017</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30C790C5-0CA5-4A3B-A4B2-AE665ED4F023}" type="slidenum">
              <a:rPr lang="ru-RU" smtClean="0"/>
              <a:pPr/>
              <a:t>‹#›</a:t>
            </a:fld>
            <a:endParaRPr lang="ru-RU" dirty="0"/>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A60160B-B540-4A90-B44A-709F6BE252A1}" type="datetimeFigureOut">
              <a:rPr lang="ru-RU" smtClean="0"/>
              <a:pPr/>
              <a:t>18.12.2017</a:t>
            </a:fld>
            <a:endParaRPr lang="ru-RU" dirty="0"/>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dirty="0"/>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0C790C5-0CA5-4A3B-A4B2-AE665ED4F023}"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6"/>
            <a:ext cx="7772400" cy="2907755"/>
          </a:xfrm>
        </p:spPr>
        <p:txBody>
          <a:bodyPr>
            <a:normAutofit/>
          </a:bodyPr>
          <a:lstStyle/>
          <a:p>
            <a:pPr algn="ctr"/>
            <a:r>
              <a:rPr lang="ru-RU" sz="2800" dirty="0" smtClean="0"/>
              <a:t>«Методика </a:t>
            </a:r>
            <a:r>
              <a:rPr lang="ru-RU" sz="2800" dirty="0"/>
              <a:t>использования биологической микролаборатории в </a:t>
            </a:r>
            <a:r>
              <a:rPr lang="ru-RU" sz="2800" dirty="0" smtClean="0"/>
              <a:t>ДООП естественнонаучной </a:t>
            </a:r>
            <a:r>
              <a:rPr lang="ru-RU" sz="2800" dirty="0"/>
              <a:t>направленности»</a:t>
            </a:r>
            <a:r>
              <a:rPr lang="ru-RU" sz="1400" dirty="0"/>
              <a:t>.</a:t>
            </a:r>
            <a:r>
              <a:rPr lang="ru-RU" dirty="0"/>
              <a:t/>
            </a:r>
            <a:br>
              <a:rPr lang="ru-RU" dirty="0"/>
            </a:br>
            <a:endParaRPr lang="ru-RU" dirty="0"/>
          </a:p>
        </p:txBody>
      </p:sp>
      <p:sp>
        <p:nvSpPr>
          <p:cNvPr id="3" name="Подзаголовок 2"/>
          <p:cNvSpPr>
            <a:spLocks noGrp="1"/>
          </p:cNvSpPr>
          <p:nvPr>
            <p:ph type="subTitle" idx="1"/>
          </p:nvPr>
        </p:nvSpPr>
        <p:spPr>
          <a:xfrm>
            <a:off x="722376" y="3861048"/>
            <a:ext cx="7772400" cy="1872208"/>
          </a:xfrm>
        </p:spPr>
        <p:txBody>
          <a:bodyPr>
            <a:normAutofit/>
          </a:bodyPr>
          <a:lstStyle/>
          <a:p>
            <a:r>
              <a:rPr lang="ru-RU" dirty="0" smtClean="0"/>
              <a:t>18 декабря 2017 года </a:t>
            </a:r>
          </a:p>
          <a:p>
            <a:endParaRPr lang="ru-RU" dirty="0"/>
          </a:p>
          <a:p>
            <a:r>
              <a:rPr lang="ru-RU" dirty="0" smtClean="0"/>
              <a:t>Баянова  Ольга Владимировна –  к.б.н., старший методист Регионального модельного центра ГАУ ДО ТО «ДТиС»Пионер»</a:t>
            </a:r>
            <a:endParaRPr lang="ru-RU" dirty="0"/>
          </a:p>
        </p:txBody>
      </p:sp>
    </p:spTree>
    <p:extLst>
      <p:ext uri="{BB962C8B-B14F-4D97-AF65-F5344CB8AC3E}">
        <p14:creationId xmlns:p14="http://schemas.microsoft.com/office/powerpoint/2010/main" val="40638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himlabo.ru/images/stories/himl/presentation/biology/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8496944" cy="61206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himlabo.ru/images/stories/himl/presentation/biology/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8496944" cy="62646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himlabo.ru/images/stories/himl/presentation/biology/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8568952" cy="61926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himlabo.ru/images/stories/himl/presentation/biology/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8568952" cy="62646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himlabo.ru/images/stories/himl/presentation/biology/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8640960" cy="63367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301208"/>
            <a:ext cx="8183880" cy="1051560"/>
          </a:xfrm>
        </p:spPr>
        <p:txBody>
          <a:bodyPr>
            <a:normAutofit/>
          </a:bodyPr>
          <a:lstStyle/>
          <a:p>
            <a:pPr algn="ctr"/>
            <a:r>
              <a:rPr lang="ru-RU" sz="2000" dirty="0" smtClean="0"/>
              <a:t>Типовая модель ДООП 1. «Традиционная образовательная программа»</a:t>
            </a:r>
            <a:endParaRPr lang="ru-RU" sz="2000" dirty="0">
              <a:latin typeface="Arial Narrow" pitchFamily="34" charset="0"/>
            </a:endParaRPr>
          </a:p>
        </p:txBody>
      </p:sp>
      <p:sp>
        <p:nvSpPr>
          <p:cNvPr id="5" name="Содержимое 4"/>
          <p:cNvSpPr>
            <a:spLocks noGrp="1"/>
          </p:cNvSpPr>
          <p:nvPr>
            <p:ph sz="half" idx="1"/>
          </p:nvPr>
        </p:nvSpPr>
        <p:spPr>
          <a:xfrm>
            <a:off x="514352" y="530352"/>
            <a:ext cx="2545480" cy="2610616"/>
          </a:xfrm>
        </p:spPr>
        <p:txBody>
          <a:bodyPr>
            <a:normAutofit fontScale="25000" lnSpcReduction="20000"/>
          </a:bodyPr>
          <a:lstStyle/>
          <a:p>
            <a:pPr algn="ctr">
              <a:buNone/>
            </a:pPr>
            <a:r>
              <a:rPr lang="ru-RU" sz="4900" b="1" dirty="0" smtClean="0">
                <a:latin typeface="Arial Narrow" pitchFamily="34" charset="0"/>
              </a:rPr>
              <a:t>Программа «Моя планета»</a:t>
            </a:r>
          </a:p>
          <a:p>
            <a:pPr algn="ctr">
              <a:buNone/>
            </a:pPr>
            <a:r>
              <a:rPr lang="ru-RU" sz="4900" b="1" dirty="0" smtClean="0">
                <a:latin typeface="Arial Narrow" pitchFamily="34" charset="0"/>
              </a:rPr>
              <a:t>МАУ ДО «Центр дополнительного образования Ишимского района»</a:t>
            </a:r>
          </a:p>
          <a:p>
            <a:endParaRPr lang="ru-RU" sz="2000" dirty="0" smtClean="0"/>
          </a:p>
          <a:p>
            <a:endParaRPr lang="ru-RU" sz="2000" dirty="0" smtClean="0"/>
          </a:p>
          <a:p>
            <a:pPr>
              <a:buNone/>
            </a:pPr>
            <a:r>
              <a:rPr lang="ru-RU" sz="4500" b="1" dirty="0" smtClean="0"/>
              <a:t>Цель:</a:t>
            </a:r>
            <a:r>
              <a:rPr lang="ru-RU" sz="4500" b="1" i="1" dirty="0" smtClean="0"/>
              <a:t> </a:t>
            </a:r>
            <a:r>
              <a:rPr lang="ru-RU" sz="4500" dirty="0" smtClean="0"/>
              <a:t>формирование у обучающихся основ целостного экологического мировоззрения средством проектной и природоохранной деятельности</a:t>
            </a:r>
          </a:p>
          <a:p>
            <a:endParaRPr lang="ru-RU" sz="4500" dirty="0"/>
          </a:p>
        </p:txBody>
      </p:sp>
      <p:sp>
        <p:nvSpPr>
          <p:cNvPr id="6" name="Содержимое 5"/>
          <p:cNvSpPr>
            <a:spLocks noGrp="1"/>
          </p:cNvSpPr>
          <p:nvPr>
            <p:ph sz="half" idx="2"/>
          </p:nvPr>
        </p:nvSpPr>
        <p:spPr>
          <a:xfrm>
            <a:off x="3275856" y="404664"/>
            <a:ext cx="5544616" cy="5256584"/>
          </a:xfrm>
        </p:spPr>
        <p:txBody>
          <a:bodyPr>
            <a:noAutofit/>
          </a:bodyPr>
          <a:lstStyle/>
          <a:p>
            <a:pPr>
              <a:buNone/>
            </a:pPr>
            <a:r>
              <a:rPr lang="ru-RU" sz="1200" b="1" dirty="0" smtClean="0">
                <a:latin typeface="Arial Narrow" pitchFamily="34" charset="0"/>
              </a:rPr>
              <a:t>Тема 2. Инструменты и оборудование. </a:t>
            </a:r>
            <a:r>
              <a:rPr lang="ru-RU" sz="1200" dirty="0" smtClean="0">
                <a:latin typeface="Arial Narrow" pitchFamily="34" charset="0"/>
              </a:rPr>
              <a:t>Знакомство с устройством увеличительных  приборов и учебным комплектом  «Микробиологическая лаборатория». </a:t>
            </a:r>
          </a:p>
          <a:p>
            <a:pPr>
              <a:buNone/>
            </a:pPr>
            <a:r>
              <a:rPr lang="ru-RU" sz="1200" b="1" dirty="0" smtClean="0">
                <a:latin typeface="Arial Narrow" pitchFamily="34" charset="0"/>
              </a:rPr>
              <a:t>Практическая работа. </a:t>
            </a:r>
            <a:r>
              <a:rPr lang="ru-RU" sz="1200" dirty="0" smtClean="0">
                <a:latin typeface="Arial Narrow" pitchFamily="34" charset="0"/>
              </a:rPr>
              <a:t>Изучение волокон ваты. Строение клеток кожицы лука, строение  клеток листа элодеи. Поступление и передвижение воды и минеральных веществ в растении.</a:t>
            </a:r>
          </a:p>
          <a:p>
            <a:pPr>
              <a:buNone/>
            </a:pPr>
            <a:r>
              <a:rPr lang="ru-RU" sz="1200" b="1" dirty="0" smtClean="0">
                <a:latin typeface="Arial Narrow" pitchFamily="34" charset="0"/>
              </a:rPr>
              <a:t>3. Основы жизни.  </a:t>
            </a:r>
            <a:r>
              <a:rPr lang="ru-RU" sz="1200" dirty="0" smtClean="0">
                <a:latin typeface="Arial Narrow" pitchFamily="34" charset="0"/>
              </a:rPr>
              <a:t>Прошлое Земли.</a:t>
            </a:r>
            <a:r>
              <a:rPr lang="ru-RU" sz="1200" b="1" dirty="0" smtClean="0">
                <a:latin typeface="Arial Narrow" pitchFamily="34" charset="0"/>
              </a:rPr>
              <a:t> </a:t>
            </a:r>
            <a:r>
              <a:rPr lang="ru-RU" sz="1200" dirty="0" smtClean="0">
                <a:latin typeface="Arial Narrow" pitchFamily="34" charset="0"/>
              </a:rPr>
              <a:t>Почему на Земле есть жизнь? Что особенного в воде, откуда берутся осадки? Почему выпадают осадки? Круговорот воды, значение воды.  Атмосфера-одеяло земли, ее значение. Что такое почва. Значение почвы. Почему одни виды почв отличаются от других. Как формируется почва. Что такое биосфера, ее компоненты, человек-часть биосферы</a:t>
            </a:r>
          </a:p>
          <a:p>
            <a:pPr>
              <a:buNone/>
            </a:pPr>
            <a:r>
              <a:rPr lang="ru-RU" sz="1200" b="1" dirty="0" smtClean="0">
                <a:latin typeface="Arial Narrow" pitchFamily="34" charset="0"/>
              </a:rPr>
              <a:t>Практическая работа. </a:t>
            </a:r>
            <a:r>
              <a:rPr lang="ru-RU" sz="1200" dirty="0" smtClean="0">
                <a:latin typeface="Arial Narrow" pitchFamily="34" charset="0"/>
              </a:rPr>
              <a:t>Строение растительной и животной клетки. … Состав почвы (под микроскопом)…. Строение дождевого червя.</a:t>
            </a:r>
          </a:p>
          <a:p>
            <a:pPr>
              <a:buNone/>
            </a:pPr>
            <a:r>
              <a:rPr lang="ru-RU" sz="1200" b="1" dirty="0" smtClean="0">
                <a:latin typeface="Arial Narrow" pitchFamily="34" charset="0"/>
              </a:rPr>
              <a:t> </a:t>
            </a:r>
            <a:endParaRPr lang="ru-RU" sz="1200" dirty="0" smtClean="0">
              <a:latin typeface="Arial Narrow" pitchFamily="34" charset="0"/>
            </a:endParaRPr>
          </a:p>
          <a:p>
            <a:pPr>
              <a:buNone/>
            </a:pPr>
            <a:r>
              <a:rPr lang="ru-RU" sz="1200" b="1" dirty="0" smtClean="0">
                <a:latin typeface="Arial Narrow" pitchFamily="34" charset="0"/>
              </a:rPr>
              <a:t>4.</a:t>
            </a:r>
            <a:r>
              <a:rPr lang="ru-RU" sz="1200" dirty="0" smtClean="0">
                <a:latin typeface="Arial Narrow" pitchFamily="34" charset="0"/>
              </a:rPr>
              <a:t>  </a:t>
            </a:r>
            <a:r>
              <a:rPr lang="ru-RU" sz="1200" b="1" dirty="0" smtClean="0">
                <a:latin typeface="Arial Narrow" pitchFamily="34" charset="0"/>
              </a:rPr>
              <a:t>Экосистемы.</a:t>
            </a:r>
            <a:r>
              <a:rPr lang="ru-RU" sz="1200" dirty="0" smtClean="0">
                <a:latin typeface="Arial Narrow" pitchFamily="34" charset="0"/>
              </a:rPr>
              <a:t> Экосистемы: как все взаимосвязано? Пищевые цепи. Экологическая пирамида, перенос энергии. Примеры нарушений природных процессов.</a:t>
            </a:r>
          </a:p>
          <a:p>
            <a:pPr>
              <a:buNone/>
            </a:pPr>
            <a:r>
              <a:rPr lang="ru-RU" sz="1200" b="1" dirty="0" smtClean="0">
                <a:latin typeface="Arial Narrow" pitchFamily="34" charset="0"/>
              </a:rPr>
              <a:t>Практическая работа. </a:t>
            </a:r>
            <a:r>
              <a:rPr lang="ru-RU" sz="1200" dirty="0" smtClean="0">
                <a:latin typeface="Arial Narrow" pitchFamily="34" charset="0"/>
              </a:rPr>
              <a:t>Вода в пруду…. Строение  инфузории туфельки и  эвглены зеленой.</a:t>
            </a:r>
          </a:p>
          <a:p>
            <a:pPr>
              <a:buNone/>
            </a:pPr>
            <a:r>
              <a:rPr lang="ru-RU" sz="1200" b="1" dirty="0" smtClean="0">
                <a:latin typeface="Arial Narrow" pitchFamily="34" charset="0"/>
              </a:rPr>
              <a:t> </a:t>
            </a:r>
            <a:endParaRPr lang="ru-RU" sz="1200" dirty="0" smtClean="0">
              <a:latin typeface="Arial Narrow" pitchFamily="34" charset="0"/>
            </a:endParaRPr>
          </a:p>
          <a:p>
            <a:pPr>
              <a:buNone/>
            </a:pPr>
            <a:r>
              <a:rPr lang="ru-RU" sz="1200" b="1" dirty="0" smtClean="0">
                <a:latin typeface="Arial Narrow" pitchFamily="34" charset="0"/>
              </a:rPr>
              <a:t>6. Загрязнение окружающей среды. </a:t>
            </a:r>
            <a:r>
              <a:rPr lang="ru-RU" sz="1200" dirty="0" smtClean="0">
                <a:latin typeface="Arial Narrow" pitchFamily="34" charset="0"/>
              </a:rPr>
              <a:t>Что такое</a:t>
            </a:r>
            <a:r>
              <a:rPr lang="ru-RU" sz="1200" b="1" dirty="0" smtClean="0">
                <a:latin typeface="Arial Narrow" pitchFamily="34" charset="0"/>
              </a:rPr>
              <a:t>  </a:t>
            </a:r>
            <a:r>
              <a:rPr lang="ru-RU" sz="1200" dirty="0" smtClean="0">
                <a:latin typeface="Arial Narrow" pitchFamily="34" charset="0"/>
              </a:rPr>
              <a:t>загрязнение окружающей среды? Загрязняете ли вы окружающую среду? Что можно сделать, чтобы уменьшить загрязнение? Загрязнение воздуха, почвы и воды, кислотные осадки. </a:t>
            </a:r>
          </a:p>
          <a:p>
            <a:pPr>
              <a:buNone/>
            </a:pPr>
            <a:r>
              <a:rPr lang="ru-RU" sz="1200" b="1" dirty="0" smtClean="0">
                <a:latin typeface="Arial Narrow" pitchFamily="34" charset="0"/>
              </a:rPr>
              <a:t>Демонстрация. </a:t>
            </a:r>
            <a:r>
              <a:rPr lang="ru-RU" sz="1200" dirty="0" smtClean="0">
                <a:latin typeface="Arial Narrow" pitchFamily="34" charset="0"/>
              </a:rPr>
              <a:t>Индикатор из капустного листа</a:t>
            </a:r>
            <a:r>
              <a:rPr lang="ru-RU" sz="1200" b="1" dirty="0" smtClean="0">
                <a:latin typeface="Arial Narrow" pitchFamily="34" charset="0"/>
              </a:rPr>
              <a:t>. </a:t>
            </a:r>
            <a:r>
              <a:rPr lang="ru-RU" sz="1200" dirty="0" smtClean="0">
                <a:latin typeface="Arial Narrow" pitchFamily="34" charset="0"/>
              </a:rPr>
              <a:t>Наблюдение действия кислотного дождя.</a:t>
            </a:r>
          </a:p>
          <a:p>
            <a:pPr>
              <a:buNone/>
            </a:pPr>
            <a:r>
              <a:rPr lang="ru-RU" sz="1200" b="1" dirty="0" smtClean="0">
                <a:latin typeface="Arial Narrow" pitchFamily="34" charset="0"/>
              </a:rPr>
              <a:t>Практическая работа. </a:t>
            </a:r>
            <a:r>
              <a:rPr lang="ru-RU" sz="1200" dirty="0" smtClean="0">
                <a:latin typeface="Arial Narrow" pitchFamily="34" charset="0"/>
              </a:rPr>
              <a:t>Загрязнение воды. Действие желудочного сока на  белки, действие слюны на крахмал.</a:t>
            </a:r>
          </a:p>
          <a:p>
            <a:endParaRPr lang="ru-RU" sz="1200" dirty="0">
              <a:latin typeface="Arial Narrow" pitchFamily="34" charset="0"/>
            </a:endParaRPr>
          </a:p>
        </p:txBody>
      </p:sp>
      <p:sp>
        <p:nvSpPr>
          <p:cNvPr id="3" name="Прямоугольник 2"/>
          <p:cNvSpPr/>
          <p:nvPr/>
        </p:nvSpPr>
        <p:spPr>
          <a:xfrm>
            <a:off x="1043608" y="548680"/>
            <a:ext cx="7272808" cy="369332"/>
          </a:xfrm>
          <a:prstGeom prst="rect">
            <a:avLst/>
          </a:prstGeom>
        </p:spPr>
        <p:txBody>
          <a:bodyPr wrap="square">
            <a:spAutoFit/>
          </a:bodyPr>
          <a:lstStyle/>
          <a:p>
            <a:pPr algn="ctr"/>
            <a:r>
              <a:rPr lang="ru-RU" dirty="0" smtClean="0"/>
              <a:t> </a:t>
            </a:r>
            <a:endParaRPr lang="ru-RU" b="1" dirty="0">
              <a:latin typeface="Arial Narrow"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23528" y="5733256"/>
            <a:ext cx="8820472" cy="792088"/>
          </a:xfrm>
        </p:spPr>
        <p:txBody>
          <a:bodyPr>
            <a:normAutofit fontScale="90000"/>
          </a:bodyPr>
          <a:lstStyle/>
          <a:p>
            <a:pPr lvl="0" algn="ctr"/>
            <a:r>
              <a:rPr lang="ru-RU" sz="2000" i="1" dirty="0" smtClean="0"/>
              <a:t>Типовая модель ДООП 2. «Разноуровневая образовательная программа» </a:t>
            </a:r>
            <a:r>
              <a:rPr lang="ru-RU" sz="2000" dirty="0" smtClean="0"/>
              <a:t/>
            </a:r>
            <a:br>
              <a:rPr lang="ru-RU" sz="2000" dirty="0" smtClean="0"/>
            </a:br>
            <a:endParaRPr lang="ru-RU" sz="2000" dirty="0">
              <a:latin typeface="Arial Narrow" pitchFamily="34" charset="0"/>
            </a:endParaRPr>
          </a:p>
        </p:txBody>
      </p:sp>
      <p:sp>
        <p:nvSpPr>
          <p:cNvPr id="5" name="Содержимое 4"/>
          <p:cNvSpPr>
            <a:spLocks noGrp="1"/>
          </p:cNvSpPr>
          <p:nvPr>
            <p:ph idx="4294967295"/>
          </p:nvPr>
        </p:nvSpPr>
        <p:spPr>
          <a:xfrm>
            <a:off x="323528" y="332656"/>
            <a:ext cx="8820472" cy="5328591"/>
          </a:xfrm>
        </p:spPr>
        <p:txBody>
          <a:bodyPr>
            <a:normAutofit/>
          </a:bodyPr>
          <a:lstStyle/>
          <a:p>
            <a:pPr algn="ctr">
              <a:buNone/>
            </a:pPr>
            <a:r>
              <a:rPr lang="ru-RU" sz="2000" b="1" dirty="0" smtClean="0">
                <a:latin typeface="Arial Narrow" pitchFamily="34" charset="0"/>
              </a:rPr>
              <a:t>МАУ ДО Голышмановский молодёжный центр»</a:t>
            </a:r>
            <a:endParaRPr lang="ru-RU" sz="2000" b="1" dirty="0">
              <a:latin typeface="Arial Narrow" pitchFamily="34" charset="0"/>
            </a:endParaRPr>
          </a:p>
        </p:txBody>
      </p:sp>
      <p:sp>
        <p:nvSpPr>
          <p:cNvPr id="286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smtClean="0">
                <a:ln>
                  <a:noFill/>
                </a:ln>
                <a:solidFill>
                  <a:srgbClr val="000000"/>
                </a:solidFill>
                <a:effectLst/>
                <a:latin typeface="Arial" pitchFamily="34" charset="0"/>
                <a:ea typeface="Times New Roman" pitchFamily="18" charset="0"/>
                <a:cs typeface="Arial" pitchFamily="34" charset="0"/>
              </a:rPr>
              <a:t>ДООП естественнонаучной направленности </a:t>
            </a:r>
            <a:r>
              <a:rPr kumimoji="0" lang="ru-RU" sz="1400" b="1" i="1" u="none" strike="noStrike" cap="none" normalizeH="0" baseline="0" smtClean="0">
                <a:ln>
                  <a:noFill/>
                </a:ln>
                <a:solidFill>
                  <a:srgbClr val="000000"/>
                </a:solidFill>
                <a:effectLst/>
                <a:latin typeface="Calibri"/>
                <a:ea typeface="Times New Roman" pitchFamily="18" charset="0"/>
                <a:cs typeface="Arial" pitchFamily="34" charset="0"/>
              </a:rPr>
              <a:t>«</a:t>
            </a:r>
            <a:r>
              <a:rPr kumimoji="0" lang="ru-RU" sz="1400" b="1" i="1" u="none" strike="noStrike" cap="none" normalizeH="0" baseline="0" smtClean="0">
                <a:ln>
                  <a:noFill/>
                </a:ln>
                <a:solidFill>
                  <a:srgbClr val="000000"/>
                </a:solidFill>
                <a:effectLst/>
                <a:latin typeface="Arial" pitchFamily="34" charset="0"/>
                <a:ea typeface="Times New Roman" pitchFamily="18" charset="0"/>
                <a:cs typeface="Arial" pitchFamily="34" charset="0"/>
              </a:rPr>
              <a:t>Юный эколог</a:t>
            </a:r>
            <a:r>
              <a:rPr kumimoji="0" lang="ru-RU" sz="1400" b="1" i="1" u="none" strike="noStrike" cap="none" normalizeH="0" baseline="0" smtClean="0">
                <a:ln>
                  <a:noFill/>
                </a:ln>
                <a:solidFill>
                  <a:srgbClr val="000000"/>
                </a:solidFill>
                <a:effectLst/>
                <a:latin typeface="Calibri"/>
                <a:ea typeface="Times New Roman" pitchFamily="18" charset="0"/>
                <a:cs typeface="Arial" pitchFamily="34"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smtClean="0">
                <a:ln>
                  <a:noFill/>
                </a:ln>
                <a:solidFill>
                  <a:srgbClr val="000000"/>
                </a:solidFill>
                <a:effectLst/>
                <a:latin typeface="Arial" pitchFamily="34" charset="0"/>
                <a:ea typeface="Times New Roman" pitchFamily="18" charset="0"/>
                <a:cs typeface="Arial" pitchFamily="34" charset="0"/>
              </a:rPr>
              <a:t>ДООП естественнонаучной направленности </a:t>
            </a:r>
            <a:r>
              <a:rPr kumimoji="0" lang="ru-RU" sz="1400" b="1" i="1" u="none" strike="noStrike" cap="none" normalizeH="0" baseline="0" smtClean="0">
                <a:ln>
                  <a:noFill/>
                </a:ln>
                <a:solidFill>
                  <a:srgbClr val="000000"/>
                </a:solidFill>
                <a:effectLst/>
                <a:latin typeface="Calibri"/>
                <a:ea typeface="Times New Roman" pitchFamily="18" charset="0"/>
                <a:cs typeface="Arial" pitchFamily="34" charset="0"/>
              </a:rPr>
              <a:t>«</a:t>
            </a:r>
            <a:r>
              <a:rPr kumimoji="0" lang="ru-RU" sz="1400" b="1" i="1" u="none" strike="noStrike" cap="none" normalizeH="0" baseline="0" smtClean="0">
                <a:ln>
                  <a:noFill/>
                </a:ln>
                <a:solidFill>
                  <a:srgbClr val="000000"/>
                </a:solidFill>
                <a:effectLst/>
                <a:latin typeface="Arial" pitchFamily="34" charset="0"/>
                <a:ea typeface="Times New Roman" pitchFamily="18" charset="0"/>
                <a:cs typeface="Arial" pitchFamily="34" charset="0"/>
              </a:rPr>
              <a:t>Юный эколог</a:t>
            </a:r>
            <a:r>
              <a:rPr kumimoji="0" lang="ru-RU" sz="1400" b="1" i="1" u="none" strike="noStrike" cap="none" normalizeH="0" baseline="0" smtClean="0">
                <a:ln>
                  <a:noFill/>
                </a:ln>
                <a:solidFill>
                  <a:srgbClr val="000000"/>
                </a:solidFill>
                <a:effectLst/>
                <a:latin typeface="Calibri"/>
                <a:ea typeface="Times New Roman" pitchFamily="18" charset="0"/>
                <a:cs typeface="Arial" pitchFamily="34"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Таблица 7"/>
          <p:cNvGraphicFramePr>
            <a:graphicFrameLocks noGrp="1"/>
          </p:cNvGraphicFramePr>
          <p:nvPr/>
        </p:nvGraphicFramePr>
        <p:xfrm>
          <a:off x="539553" y="764704"/>
          <a:ext cx="8136904" cy="4824535"/>
        </p:xfrm>
        <a:graphic>
          <a:graphicData uri="http://schemas.openxmlformats.org/drawingml/2006/table">
            <a:tbl>
              <a:tblPr/>
              <a:tblGrid>
                <a:gridCol w="880400"/>
                <a:gridCol w="487751"/>
                <a:gridCol w="1805939"/>
                <a:gridCol w="1334174"/>
                <a:gridCol w="1869394"/>
                <a:gridCol w="1759246"/>
              </a:tblGrid>
              <a:tr h="393610">
                <a:tc>
                  <a:txBody>
                    <a:bodyPr/>
                    <a:lstStyle/>
                    <a:p>
                      <a:pPr algn="ctr">
                        <a:lnSpc>
                          <a:spcPct val="115000"/>
                        </a:lnSpc>
                        <a:spcAft>
                          <a:spcPts val="1000"/>
                        </a:spcAft>
                      </a:pPr>
                      <a:r>
                        <a:rPr lang="ru-RU" sz="900" b="1" i="1" kern="1800" dirty="0">
                          <a:solidFill>
                            <a:srgbClr val="000000"/>
                          </a:solidFill>
                          <a:latin typeface="Arial Narrow" pitchFamily="34" charset="0"/>
                          <a:ea typeface="Times New Roman"/>
                          <a:cs typeface="Arial"/>
                        </a:rPr>
                        <a:t>Уровень сложности</a:t>
                      </a:r>
                      <a:endParaRPr lang="ru-RU" sz="900" dirty="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dirty="0" smtClean="0">
                          <a:latin typeface="Arial Narrow" pitchFamily="34" charset="0"/>
                          <a:ea typeface="Calibri"/>
                          <a:cs typeface="Times New Roman"/>
                        </a:rPr>
                        <a:t>Учебные</a:t>
                      </a:r>
                      <a:r>
                        <a:rPr lang="ru-RU" sz="900" baseline="0" dirty="0" smtClean="0">
                          <a:latin typeface="Arial Narrow" pitchFamily="34" charset="0"/>
                          <a:ea typeface="Calibri"/>
                          <a:cs typeface="Times New Roman"/>
                        </a:rPr>
                        <a:t> недели</a:t>
                      </a:r>
                      <a:endParaRPr lang="ru-RU" sz="900" dirty="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dirty="0">
                          <a:solidFill>
                            <a:srgbClr val="000000"/>
                          </a:solidFill>
                          <a:latin typeface="Arial Narrow" pitchFamily="34" charset="0"/>
                          <a:ea typeface="Times New Roman"/>
                          <a:cs typeface="Arial"/>
                        </a:rPr>
                        <a:t>Общая экология</a:t>
                      </a:r>
                      <a:endParaRPr lang="ru-RU" sz="900" dirty="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dirty="0">
                          <a:solidFill>
                            <a:srgbClr val="000000"/>
                          </a:solidFill>
                          <a:latin typeface="Arial Narrow" pitchFamily="34" charset="0"/>
                          <a:ea typeface="Times New Roman"/>
                          <a:cs typeface="Arial"/>
                        </a:rPr>
                        <a:t>Экология человека</a:t>
                      </a:r>
                      <a:endParaRPr lang="ru-RU" sz="900" dirty="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dirty="0">
                          <a:solidFill>
                            <a:srgbClr val="000000"/>
                          </a:solidFill>
                          <a:latin typeface="Arial Narrow" pitchFamily="34" charset="0"/>
                          <a:ea typeface="Times New Roman"/>
                          <a:cs typeface="Arial"/>
                        </a:rPr>
                        <a:t>Флористика </a:t>
                      </a:r>
                      <a:endParaRPr lang="ru-RU" sz="900" dirty="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dirty="0">
                          <a:solidFill>
                            <a:srgbClr val="000000"/>
                          </a:solidFill>
                          <a:latin typeface="Arial Narrow" pitchFamily="34" charset="0"/>
                          <a:ea typeface="Times New Roman"/>
                          <a:cs typeface="Arial"/>
                        </a:rPr>
                        <a:t>Исследователи природы</a:t>
                      </a:r>
                      <a:endParaRPr lang="ru-RU" sz="900" dirty="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132">
                <a:tc>
                  <a:txBody>
                    <a:bodyPr/>
                    <a:lstStyle/>
                    <a:p>
                      <a:pPr algn="ctr">
                        <a:lnSpc>
                          <a:spcPct val="115000"/>
                        </a:lnSpc>
                        <a:spcAft>
                          <a:spcPts val="1000"/>
                        </a:spcAft>
                      </a:pPr>
                      <a:r>
                        <a:rPr lang="ru-RU" sz="900" b="1" i="1" kern="1800">
                          <a:solidFill>
                            <a:srgbClr val="000000"/>
                          </a:solidFill>
                          <a:latin typeface="Arial Narrow" pitchFamily="34" charset="0"/>
                          <a:ea typeface="Times New Roman"/>
                          <a:cs typeface="Arial"/>
                        </a:rPr>
                        <a:t>Стартовый</a:t>
                      </a:r>
                      <a:endParaRPr lang="ru-RU" sz="90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dirty="0">
                          <a:solidFill>
                            <a:srgbClr val="000000"/>
                          </a:solidFill>
                          <a:latin typeface="Arial Narrow" pitchFamily="34" charset="0"/>
                          <a:ea typeface="Times New Roman"/>
                          <a:cs typeface="Arial"/>
                        </a:rPr>
                        <a:t>36</a:t>
                      </a:r>
                      <a:endParaRPr lang="ru-RU" sz="900" dirty="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900" b="1" i="1" kern="1800">
                          <a:solidFill>
                            <a:srgbClr val="000000"/>
                          </a:solidFill>
                          <a:latin typeface="Arial Narrow" pitchFamily="34" charset="0"/>
                          <a:ea typeface="Times New Roman"/>
                          <a:cs typeface="Arial"/>
                        </a:rPr>
                        <a:t>Прыгают, летают и поют – л.р.</a:t>
                      </a:r>
                      <a:r>
                        <a:rPr lang="ru-RU" sz="900" kern="1800">
                          <a:solidFill>
                            <a:srgbClr val="000000"/>
                          </a:solidFill>
                          <a:latin typeface="Arial Narrow" pitchFamily="34" charset="0"/>
                          <a:ea typeface="Times New Roman"/>
                          <a:cs typeface="Times New Roman"/>
                        </a:rPr>
                        <a:t> «</a:t>
                      </a:r>
                      <a:r>
                        <a:rPr lang="ru-RU" sz="900" b="1" i="1" kern="1800">
                          <a:solidFill>
                            <a:srgbClr val="000000"/>
                          </a:solidFill>
                          <a:latin typeface="Arial Narrow" pitchFamily="34" charset="0"/>
                          <a:ea typeface="Times New Roman"/>
                          <a:cs typeface="Arial"/>
                        </a:rPr>
                        <a:t>Внешнее строение клеща», «Внешнее строение насекомого»</a:t>
                      </a:r>
                      <a:endParaRPr lang="ru-RU" sz="90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90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a:solidFill>
                            <a:srgbClr val="000000"/>
                          </a:solidFill>
                          <a:latin typeface="Arial Narrow" pitchFamily="34" charset="0"/>
                          <a:ea typeface="Times New Roman"/>
                          <a:cs typeface="Arial"/>
                        </a:rPr>
                        <a:t>Л.р. «Строение растительных клеток»</a:t>
                      </a:r>
                      <a:endParaRPr lang="ru-RU" sz="90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90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9091">
                <a:tc>
                  <a:txBody>
                    <a:bodyPr/>
                    <a:lstStyle/>
                    <a:p>
                      <a:pPr algn="ctr">
                        <a:lnSpc>
                          <a:spcPct val="115000"/>
                        </a:lnSpc>
                        <a:spcAft>
                          <a:spcPts val="1000"/>
                        </a:spcAft>
                      </a:pPr>
                      <a:r>
                        <a:rPr lang="ru-RU" sz="900" b="1" i="1" kern="1800">
                          <a:solidFill>
                            <a:srgbClr val="000000"/>
                          </a:solidFill>
                          <a:latin typeface="Arial Narrow" pitchFamily="34" charset="0"/>
                          <a:ea typeface="Times New Roman"/>
                          <a:cs typeface="Arial"/>
                        </a:rPr>
                        <a:t>Базовый </a:t>
                      </a:r>
                      <a:endParaRPr lang="ru-RU" sz="90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a:solidFill>
                            <a:srgbClr val="000000"/>
                          </a:solidFill>
                          <a:latin typeface="Arial Narrow" pitchFamily="34" charset="0"/>
                          <a:ea typeface="Times New Roman"/>
                          <a:cs typeface="Arial"/>
                        </a:rPr>
                        <a:t>72</a:t>
                      </a:r>
                      <a:endParaRPr lang="ru-RU" sz="90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a:solidFill>
                            <a:srgbClr val="000000"/>
                          </a:solidFill>
                          <a:latin typeface="Arial Narrow" pitchFamily="34" charset="0"/>
                          <a:ea typeface="Times New Roman"/>
                          <a:cs typeface="Arial"/>
                        </a:rPr>
                        <a:t>Тайны природы – л.р. «Строение животной клетки»</a:t>
                      </a:r>
                      <a:endParaRPr lang="ru-RU" sz="90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a:solidFill>
                            <a:srgbClr val="000000"/>
                          </a:solidFill>
                          <a:latin typeface="Arial Narrow" pitchFamily="34" charset="0"/>
                          <a:ea typeface="Times New Roman"/>
                          <a:cs typeface="Arial"/>
                        </a:rPr>
                        <a:t>Экологическая лаборатория – л.р. «Строение клеток эпидермиса», «Строение мышечных тканей»</a:t>
                      </a:r>
                      <a:endParaRPr lang="ru-RU" sz="90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900" b="1" i="1" kern="1800">
                          <a:solidFill>
                            <a:srgbClr val="000000"/>
                          </a:solidFill>
                          <a:latin typeface="Arial Narrow" pitchFamily="34" charset="0"/>
                          <a:ea typeface="Times New Roman"/>
                          <a:cs typeface="Arial"/>
                        </a:rPr>
                        <a:t>Л.р. «Строение растительных клеток с хлоропластами», «Микроскопическое строение листа», «Внешнее строение корня», «строение семян и способы их распространения», «Микроскопическое строение стебля»</a:t>
                      </a:r>
                      <a:endParaRPr lang="ru-RU" sz="90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dirty="0">
                          <a:solidFill>
                            <a:srgbClr val="000000"/>
                          </a:solidFill>
                          <a:latin typeface="Arial Narrow" pitchFamily="34" charset="0"/>
                          <a:ea typeface="Times New Roman"/>
                          <a:cs typeface="Arial"/>
                        </a:rPr>
                        <a:t>Насекомые нашего края- л.р. «Строение ротового аппарата комара», «Строение ротового аппарата таракана», «Строение задней конечности рабочей пчелы»</a:t>
                      </a:r>
                      <a:endParaRPr lang="ru-RU" sz="900" dirty="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2702">
                <a:tc>
                  <a:txBody>
                    <a:bodyPr/>
                    <a:lstStyle/>
                    <a:p>
                      <a:pPr algn="ctr">
                        <a:lnSpc>
                          <a:spcPct val="115000"/>
                        </a:lnSpc>
                        <a:spcAft>
                          <a:spcPts val="1000"/>
                        </a:spcAft>
                      </a:pPr>
                      <a:r>
                        <a:rPr lang="ru-RU" sz="900" b="1" i="1" kern="1800">
                          <a:solidFill>
                            <a:srgbClr val="000000"/>
                          </a:solidFill>
                          <a:latin typeface="Arial Narrow" pitchFamily="34" charset="0"/>
                          <a:ea typeface="Times New Roman"/>
                          <a:cs typeface="Arial"/>
                        </a:rPr>
                        <a:t>Продвинутый</a:t>
                      </a:r>
                      <a:endParaRPr lang="ru-RU" sz="90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dirty="0">
                          <a:solidFill>
                            <a:srgbClr val="000000"/>
                          </a:solidFill>
                          <a:latin typeface="Arial Narrow" pitchFamily="34" charset="0"/>
                          <a:ea typeface="Times New Roman"/>
                          <a:cs typeface="Arial"/>
                        </a:rPr>
                        <a:t>36</a:t>
                      </a:r>
                      <a:endParaRPr lang="ru-RU" sz="900" dirty="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dirty="0">
                          <a:solidFill>
                            <a:srgbClr val="000000"/>
                          </a:solidFill>
                          <a:latin typeface="Arial Narrow" pitchFamily="34" charset="0"/>
                          <a:ea typeface="Times New Roman"/>
                          <a:cs typeface="Arial"/>
                        </a:rPr>
                        <a:t>Экологическая безопасность - л.р. «Расщепление пероксида водорода в клетках листа сырого картофеля»</a:t>
                      </a:r>
                      <a:endParaRPr lang="ru-RU" sz="900" dirty="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dirty="0">
                          <a:solidFill>
                            <a:srgbClr val="000000"/>
                          </a:solidFill>
                          <a:latin typeface="Arial Narrow" pitchFamily="34" charset="0"/>
                          <a:ea typeface="Times New Roman"/>
                          <a:cs typeface="Arial"/>
                        </a:rPr>
                        <a:t>Здоровье человека - л.р. «Строение нервной ткани», «Строение крови человека и животных», «Изучение строения тканей человека»</a:t>
                      </a:r>
                      <a:endParaRPr lang="ru-RU" sz="900" dirty="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dirty="0">
                          <a:solidFill>
                            <a:srgbClr val="000000"/>
                          </a:solidFill>
                          <a:latin typeface="Arial Narrow" pitchFamily="34" charset="0"/>
                          <a:ea typeface="Times New Roman"/>
                          <a:cs typeface="Arial"/>
                        </a:rPr>
                        <a:t>Л.р. «передвижение воды и минеральных веществ по растению», «Строение спирогиры», «Строение инфузории –туфельки», «Строение эвглены зелёной», «Строение мукора</a:t>
                      </a:r>
                      <a:endParaRPr lang="ru-RU" sz="900" dirty="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900" b="1" i="1" kern="1800" dirty="0">
                          <a:solidFill>
                            <a:srgbClr val="000000"/>
                          </a:solidFill>
                          <a:latin typeface="Arial Narrow" pitchFamily="34" charset="0"/>
                          <a:ea typeface="Times New Roman"/>
                          <a:cs typeface="Arial"/>
                        </a:rPr>
                        <a:t>Экологическая лаборатория - л.р. «Плазмолиз и деплазмолиз в растительной клетке»,» «Поступление воды и минеральных веществ в клетку», «Движение цитоплазмы в клетках листа элодеи», «Действие слюны на крахмал», «Действие желудочного сока на белки»</a:t>
                      </a:r>
                      <a:endParaRPr lang="ru-RU" sz="900" dirty="0">
                        <a:latin typeface="Arial Narrow" pitchFamily="34" charset="0"/>
                        <a:ea typeface="Calibri"/>
                        <a:cs typeface="Times New Roman"/>
                      </a:endParaRPr>
                    </a:p>
                  </a:txBody>
                  <a:tcPr marL="29341" marR="293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600" i="1" dirty="0" smtClean="0"/>
              <a:t>Типовая модель ДООП 3. «Модульная образовательная программа»  </a:t>
            </a:r>
            <a:r>
              <a:rPr lang="ru-RU" sz="1600" dirty="0" smtClean="0"/>
              <a:t/>
            </a:r>
            <a:br>
              <a:rPr lang="ru-RU" sz="1600" dirty="0" smtClean="0"/>
            </a:br>
            <a:endParaRPr lang="ru-RU" sz="1600" dirty="0">
              <a:latin typeface="Arial Narrow" pitchFamily="34" charset="0"/>
            </a:endParaRPr>
          </a:p>
        </p:txBody>
      </p:sp>
      <p:sp>
        <p:nvSpPr>
          <p:cNvPr id="3" name="Содержимое 2"/>
          <p:cNvSpPr>
            <a:spLocks noGrp="1"/>
          </p:cNvSpPr>
          <p:nvPr>
            <p:ph sz="half" idx="1"/>
          </p:nvPr>
        </p:nvSpPr>
        <p:spPr>
          <a:xfrm>
            <a:off x="514352" y="530352"/>
            <a:ext cx="2761504" cy="3402704"/>
          </a:xfrm>
        </p:spPr>
        <p:txBody>
          <a:bodyPr>
            <a:normAutofit fontScale="47500" lnSpcReduction="20000"/>
          </a:bodyPr>
          <a:lstStyle/>
          <a:p>
            <a:pPr>
              <a:buNone/>
            </a:pPr>
            <a:r>
              <a:rPr lang="ru-RU" b="1" i="1" dirty="0" smtClean="0"/>
              <a:t>МАУ ДО «Вагайский центр спорта и творчества»</a:t>
            </a:r>
            <a:endParaRPr lang="ru-RU" dirty="0" smtClean="0"/>
          </a:p>
          <a:p>
            <a:pPr>
              <a:buNone/>
            </a:pPr>
            <a:r>
              <a:rPr lang="ru-RU" b="1" i="1" dirty="0" smtClean="0"/>
              <a:t>ДООП естественнонаучной направленности</a:t>
            </a:r>
            <a:endParaRPr lang="ru-RU" dirty="0" smtClean="0"/>
          </a:p>
          <a:p>
            <a:pPr>
              <a:buNone/>
            </a:pPr>
            <a:r>
              <a:rPr lang="ru-RU" b="1" i="1" dirty="0" smtClean="0"/>
              <a:t>Рабочая программа модуля «Лесной дозор»</a:t>
            </a:r>
          </a:p>
          <a:p>
            <a:pPr>
              <a:buNone/>
            </a:pPr>
            <a:r>
              <a:rPr lang="ru-RU" b="1" i="1" dirty="0" smtClean="0"/>
              <a:t>8  часов</a:t>
            </a:r>
            <a:endParaRPr lang="ru-RU" dirty="0" smtClean="0"/>
          </a:p>
          <a:p>
            <a:pPr>
              <a:buNone/>
            </a:pPr>
            <a:r>
              <a:rPr lang="ru-RU" sz="3400" b="1" i="1" u="sng" dirty="0" smtClean="0"/>
              <a:t>Цель :</a:t>
            </a:r>
            <a:r>
              <a:rPr lang="ru-RU" sz="3400" dirty="0" smtClean="0"/>
              <a:t> </a:t>
            </a:r>
          </a:p>
          <a:p>
            <a:pPr>
              <a:buNone/>
            </a:pPr>
            <a:r>
              <a:rPr lang="ru-RU" sz="3400" dirty="0" smtClean="0"/>
              <a:t>Углубленное изучение фенологии как науки, с точки зрения ее практического применения</a:t>
            </a:r>
          </a:p>
          <a:p>
            <a:pPr>
              <a:buNone/>
            </a:pPr>
            <a:endParaRPr lang="ru-RU" sz="3400" dirty="0"/>
          </a:p>
        </p:txBody>
      </p:sp>
      <p:sp>
        <p:nvSpPr>
          <p:cNvPr id="4" name="Содержимое 3"/>
          <p:cNvSpPr>
            <a:spLocks noGrp="1"/>
          </p:cNvSpPr>
          <p:nvPr>
            <p:ph sz="half" idx="2"/>
          </p:nvPr>
        </p:nvSpPr>
        <p:spPr>
          <a:xfrm>
            <a:off x="3347864" y="530352"/>
            <a:ext cx="5339416" cy="4389120"/>
          </a:xfrm>
        </p:spPr>
        <p:txBody>
          <a:bodyPr>
            <a:normAutofit fontScale="47500" lnSpcReduction="20000"/>
          </a:bodyPr>
          <a:lstStyle/>
          <a:p>
            <a:pPr>
              <a:buNone/>
            </a:pPr>
            <a:r>
              <a:rPr lang="ru-RU" sz="2900" b="1" dirty="0" smtClean="0"/>
              <a:t>1.Вводное занятие. «Берегите лес» (1 час).</a:t>
            </a:r>
            <a:endParaRPr lang="ru-RU" sz="2900" dirty="0" smtClean="0"/>
          </a:p>
          <a:p>
            <a:pPr>
              <a:buNone/>
            </a:pPr>
            <a:r>
              <a:rPr lang="en-US" sz="2900" b="1" dirty="0" smtClean="0"/>
              <a:t>II</a:t>
            </a:r>
            <a:r>
              <a:rPr lang="ru-RU" sz="2900" b="1" dirty="0" smtClean="0"/>
              <a:t>. Дом под крышей голубой (2 часа).</a:t>
            </a:r>
            <a:endParaRPr lang="ru-RU" sz="2900" dirty="0" smtClean="0"/>
          </a:p>
          <a:p>
            <a:pPr>
              <a:buNone/>
            </a:pPr>
            <a:r>
              <a:rPr lang="ru-RU" sz="2900" dirty="0" smtClean="0"/>
              <a:t>Взаимосвязи в лесном сообществе. Биоценозы леса. Основные виды растений леса.</a:t>
            </a:r>
          </a:p>
          <a:p>
            <a:pPr>
              <a:buNone/>
            </a:pPr>
            <a:r>
              <a:rPr lang="en-US" sz="2900" b="1" dirty="0" smtClean="0"/>
              <a:t>III</a:t>
            </a:r>
            <a:r>
              <a:rPr lang="ru-RU" sz="2900" b="1" dirty="0" smtClean="0"/>
              <a:t>. Работа с Биологической лабораторией (2 часа).</a:t>
            </a:r>
            <a:endParaRPr lang="ru-RU" sz="2900" dirty="0" smtClean="0"/>
          </a:p>
          <a:p>
            <a:pPr>
              <a:buNone/>
            </a:pPr>
            <a:r>
              <a:rPr lang="ru-RU" sz="2900" dirty="0" smtClean="0"/>
              <a:t>Знакомство с «Биологической  микролабораторией». Клетки и ткани растений.</a:t>
            </a:r>
          </a:p>
          <a:p>
            <a:pPr>
              <a:buNone/>
            </a:pPr>
            <a:r>
              <a:rPr lang="ru-RU" sz="2900" dirty="0" smtClean="0"/>
              <a:t>Изучение микропрепаратов: «Микроскопическое строение листа», «Строение семян, способы их распространения», Размножение зеленых мхов (спорогоний кукушкиного льна),«Строение листа сфагнума»,» «Строение соруса папоротника», «Строение заростка папоротника», «Определение возраста дерева по спилу «Строение хвои сосны», «Строение пыльцы сосны», «Строение мужской шишки сосны».</a:t>
            </a:r>
          </a:p>
          <a:p>
            <a:pPr lvl="0">
              <a:buNone/>
            </a:pPr>
            <a:r>
              <a:rPr lang="en-US" sz="2900" b="1" dirty="0" smtClean="0"/>
              <a:t>IV</a:t>
            </a:r>
            <a:r>
              <a:rPr lang="ru-RU" sz="2900" b="1" dirty="0" smtClean="0"/>
              <a:t>.</a:t>
            </a:r>
            <a:r>
              <a:rPr lang="ru-RU" sz="2900" dirty="0" smtClean="0"/>
              <a:t> </a:t>
            </a:r>
            <a:r>
              <a:rPr lang="ru-RU" sz="2900" b="1" dirty="0" smtClean="0"/>
              <a:t>Зимний парк. Охраняемые заповедники родного края (2 часа).</a:t>
            </a:r>
          </a:p>
          <a:p>
            <a:pPr lvl="0">
              <a:buNone/>
            </a:pPr>
            <a:endParaRPr lang="ru-RU" sz="2900" b="1" dirty="0" smtClean="0"/>
          </a:p>
          <a:p>
            <a:pPr>
              <a:buNone/>
            </a:pPr>
            <a:r>
              <a:rPr lang="en-US" sz="2900" b="1" dirty="0" smtClean="0"/>
              <a:t>V</a:t>
            </a:r>
            <a:r>
              <a:rPr lang="ru-RU" sz="2900" b="1" dirty="0" smtClean="0"/>
              <a:t>. Итоговое занятие(1 час).</a:t>
            </a:r>
            <a:endParaRPr lang="ru-RU" sz="2900" dirty="0" smtClean="0"/>
          </a:p>
          <a:p>
            <a:pPr>
              <a:buNone/>
            </a:pPr>
            <a:r>
              <a:rPr lang="ru-RU" sz="2900" b="1" dirty="0" smtClean="0"/>
              <a:t>Выступление агитбригады.</a:t>
            </a:r>
            <a:endParaRPr lang="ru-RU" sz="2900" dirty="0" smtClean="0"/>
          </a:p>
          <a:p>
            <a:pPr lvl="0"/>
            <a:endParaRPr lang="ru-RU" sz="2900" dirty="0" smtClean="0"/>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pPr algn="ctr"/>
            <a:r>
              <a:rPr lang="ru-RU" sz="1600" dirty="0" smtClean="0"/>
              <a:t>Лабораторные работы ДООП с использованием «Биологической микролаборатории» </a:t>
            </a:r>
            <a:br>
              <a:rPr lang="ru-RU" sz="1600" dirty="0" smtClean="0"/>
            </a:br>
            <a:endParaRPr lang="ru-RU" sz="1600" dirty="0"/>
          </a:p>
        </p:txBody>
      </p:sp>
      <p:sp>
        <p:nvSpPr>
          <p:cNvPr id="6" name="Содержимое 5"/>
          <p:cNvSpPr>
            <a:spLocks noGrp="1"/>
          </p:cNvSpPr>
          <p:nvPr>
            <p:ph idx="1"/>
          </p:nvPr>
        </p:nvSpPr>
        <p:spPr>
          <a:xfrm>
            <a:off x="502920" y="530352"/>
            <a:ext cx="8183880" cy="4554832"/>
          </a:xfrm>
        </p:spPr>
        <p:txBody>
          <a:bodyPr>
            <a:normAutofit fontScale="47500" lnSpcReduction="20000"/>
          </a:bodyPr>
          <a:lstStyle/>
          <a:p>
            <a:pPr>
              <a:buNone/>
            </a:pPr>
            <a:r>
              <a:rPr lang="ru-RU" b="1" dirty="0" smtClean="0"/>
              <a:t>Уровень сложности: </a:t>
            </a:r>
            <a:r>
              <a:rPr lang="ru-RU" dirty="0" smtClean="0"/>
              <a:t>Стартовый </a:t>
            </a:r>
          </a:p>
          <a:p>
            <a:pPr>
              <a:buNone/>
            </a:pPr>
            <a:endParaRPr lang="ru-RU" dirty="0" smtClean="0"/>
          </a:p>
          <a:p>
            <a:pPr>
              <a:buNone/>
            </a:pPr>
            <a:r>
              <a:rPr lang="ru-RU" b="1" dirty="0" smtClean="0"/>
              <a:t>ДООП «Растения под под микроскопом»</a:t>
            </a:r>
            <a:br>
              <a:rPr lang="ru-RU" b="1" dirty="0" smtClean="0"/>
            </a:br>
            <a:endParaRPr lang="ru-RU" b="1" dirty="0" smtClean="0"/>
          </a:p>
          <a:p>
            <a:pPr>
              <a:buNone/>
            </a:pPr>
            <a:r>
              <a:rPr lang="ru-RU" b="1" dirty="0" smtClean="0"/>
              <a:t>Кол-во часов: 12 ч.</a:t>
            </a:r>
            <a:endParaRPr lang="ru-RU" dirty="0" smtClean="0"/>
          </a:p>
          <a:p>
            <a:pPr>
              <a:buNone/>
            </a:pPr>
            <a:r>
              <a:rPr lang="ru-RU" dirty="0" smtClean="0"/>
              <a:t> </a:t>
            </a:r>
          </a:p>
          <a:p>
            <a:pPr>
              <a:buNone/>
            </a:pPr>
            <a:r>
              <a:rPr lang="ru-RU" dirty="0" smtClean="0"/>
              <a:t>1.Устройство увеличительных приборов и правила работы с ними;</a:t>
            </a:r>
          </a:p>
          <a:p>
            <a:pPr>
              <a:buNone/>
            </a:pPr>
            <a:r>
              <a:rPr lang="ru-RU" dirty="0" smtClean="0"/>
              <a:t>2.Строение клеток кожицы лука. Подготовка </a:t>
            </a:r>
            <a:r>
              <a:rPr lang="ru-RU" dirty="0" smtClean="0"/>
              <a:t>микропрепарата </a:t>
            </a:r>
            <a:r>
              <a:rPr lang="ru-RU" dirty="0" smtClean="0"/>
              <a:t>кожицы лука.</a:t>
            </a:r>
          </a:p>
          <a:p>
            <a:pPr>
              <a:buNone/>
            </a:pPr>
            <a:r>
              <a:rPr lang="ru-RU" dirty="0" smtClean="0"/>
              <a:t>3.Изучение клеток плодов фруктов и овощей под микроскопом;</a:t>
            </a:r>
          </a:p>
          <a:p>
            <a:pPr>
              <a:buNone/>
            </a:pPr>
            <a:r>
              <a:rPr lang="ru-RU" dirty="0" smtClean="0"/>
              <a:t>4.Внешнее строение корня (зоны, корневой чехлик, корневые волоски);</a:t>
            </a:r>
          </a:p>
          <a:p>
            <a:pPr>
              <a:buNone/>
            </a:pPr>
            <a:r>
              <a:rPr lang="ru-RU" dirty="0" smtClean="0"/>
              <a:t>5.Строение побега древесных пород;</a:t>
            </a:r>
          </a:p>
          <a:p>
            <a:pPr>
              <a:buNone/>
            </a:pPr>
            <a:r>
              <a:rPr lang="ru-RU" dirty="0" smtClean="0"/>
              <a:t>6.Микроскопическое строение стебля; Определение возраста дерева по спилу;</a:t>
            </a:r>
          </a:p>
          <a:p>
            <a:pPr>
              <a:buNone/>
            </a:pPr>
            <a:r>
              <a:rPr lang="ru-RU" dirty="0" smtClean="0"/>
              <a:t>7. Строение эпидермиса и устьиц листа герани;</a:t>
            </a:r>
          </a:p>
          <a:p>
            <a:pPr>
              <a:buNone/>
            </a:pPr>
            <a:r>
              <a:rPr lang="ru-RU" dirty="0" smtClean="0"/>
              <a:t>8. Микроскопическое строение листа;</a:t>
            </a:r>
          </a:p>
          <a:p>
            <a:pPr>
              <a:buNone/>
            </a:pPr>
            <a:r>
              <a:rPr lang="ru-RU" dirty="0" smtClean="0"/>
              <a:t>9. Передвижение воды и минеральных веществ по растению </a:t>
            </a:r>
          </a:p>
          <a:p>
            <a:pPr>
              <a:buNone/>
            </a:pPr>
            <a:r>
              <a:rPr lang="ru-RU" dirty="0" smtClean="0"/>
              <a:t>10.Строение листовой и цветочной почки;</a:t>
            </a:r>
          </a:p>
          <a:p>
            <a:pPr>
              <a:buNone/>
            </a:pPr>
            <a:r>
              <a:rPr lang="ru-RU" dirty="0" smtClean="0"/>
              <a:t>11.Строение цветка. Соцветия;</a:t>
            </a:r>
          </a:p>
          <a:p>
            <a:pPr>
              <a:buNone/>
            </a:pPr>
            <a:r>
              <a:rPr lang="ru-RU" dirty="0" smtClean="0"/>
              <a:t>12. Строение семян, способы их распространения</a:t>
            </a:r>
          </a:p>
          <a:p>
            <a:pPr>
              <a:buNone/>
            </a:pPr>
            <a:r>
              <a:rPr lang="ru-RU" dirty="0" smtClean="0"/>
              <a:t> </a:t>
            </a:r>
          </a:p>
          <a:p>
            <a:pPr>
              <a:buNone/>
            </a:pPr>
            <a:r>
              <a:rPr lang="ru-RU" dirty="0" smtClean="0"/>
              <a:t>ДООП «Животные под микроскопом»</a:t>
            </a:r>
          </a:p>
          <a:p>
            <a:pPr>
              <a:buNone/>
            </a:pPr>
            <a:r>
              <a:rPr lang="ru-RU" dirty="0" smtClean="0"/>
              <a:t>ДООП  «Жизнь под микроскопом»</a:t>
            </a:r>
          </a:p>
          <a:p>
            <a:pPr>
              <a:buNone/>
            </a:pPr>
            <a:r>
              <a:rPr lang="ru-RU" dirty="0" smtClean="0"/>
              <a:t>ДООП «Микрокосм» </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229200"/>
            <a:ext cx="8183880" cy="807950"/>
          </a:xfrm>
        </p:spPr>
        <p:txBody>
          <a:bodyPr>
            <a:normAutofit fontScale="90000"/>
          </a:bodyPr>
          <a:lstStyle/>
          <a:p>
            <a:pPr algn="ctr"/>
            <a:r>
              <a:rPr lang="ru-RU" sz="2400" dirty="0" smtClean="0">
                <a:latin typeface="Arial Narrow" pitchFamily="34" charset="0"/>
              </a:rPr>
              <a:t>Лабораторные работы ДООП с использованием «Биологической микролаборатории»</a:t>
            </a:r>
            <a:endParaRPr lang="ru-RU" sz="2400" dirty="0">
              <a:latin typeface="Arial Narrow" pitchFamily="34" charset="0"/>
            </a:endParaRPr>
          </a:p>
        </p:txBody>
      </p:sp>
      <p:sp>
        <p:nvSpPr>
          <p:cNvPr id="4" name="Содержимое 3"/>
          <p:cNvSpPr>
            <a:spLocks noGrp="1"/>
          </p:cNvSpPr>
          <p:nvPr>
            <p:ph sz="half" idx="1"/>
          </p:nvPr>
        </p:nvSpPr>
        <p:spPr>
          <a:xfrm>
            <a:off x="514352" y="530352"/>
            <a:ext cx="3193552" cy="4698848"/>
          </a:xfrm>
        </p:spPr>
        <p:txBody>
          <a:bodyPr>
            <a:normAutofit fontScale="55000" lnSpcReduction="20000"/>
          </a:bodyPr>
          <a:lstStyle/>
          <a:p>
            <a:pPr>
              <a:buNone/>
            </a:pPr>
            <a:r>
              <a:rPr lang="ru-RU" sz="1600" b="1" dirty="0" smtClean="0">
                <a:latin typeface="Arial Narrow" pitchFamily="34" charset="0"/>
              </a:rPr>
              <a:t>Уровень сложности:</a:t>
            </a:r>
            <a:r>
              <a:rPr lang="ru-RU" sz="1600" dirty="0" smtClean="0">
                <a:latin typeface="Arial Narrow" pitchFamily="34" charset="0"/>
              </a:rPr>
              <a:t>Базовый </a:t>
            </a:r>
          </a:p>
          <a:p>
            <a:pPr>
              <a:buNone/>
            </a:pPr>
            <a:r>
              <a:rPr lang="ru-RU" sz="1600" b="1" dirty="0" smtClean="0">
                <a:latin typeface="Arial Narrow" pitchFamily="34" charset="0"/>
              </a:rPr>
              <a:t>ДООП «Живая планета»</a:t>
            </a:r>
            <a:endParaRPr lang="ru-RU" b="1" dirty="0" smtClean="0"/>
          </a:p>
          <a:p>
            <a:pPr>
              <a:buNone/>
            </a:pPr>
            <a:r>
              <a:rPr lang="ru-RU" sz="1600" b="1" dirty="0" smtClean="0">
                <a:latin typeface="Arial Narrow" pitchFamily="34" charset="0"/>
              </a:rPr>
              <a:t>Кол-во часов: 72 ч. </a:t>
            </a:r>
          </a:p>
          <a:p>
            <a:pPr>
              <a:buNone/>
            </a:pPr>
            <a:endParaRPr lang="ru-RU" sz="1600" b="1" dirty="0" smtClean="0">
              <a:latin typeface="Arial Narrow" pitchFamily="34" charset="0"/>
            </a:endParaRPr>
          </a:p>
          <a:p>
            <a:pPr>
              <a:buNone/>
            </a:pPr>
            <a:r>
              <a:rPr lang="ru-RU" sz="1600" dirty="0" smtClean="0"/>
              <a:t>1.Устройство увеличительных приборов и правила работы с ними;</a:t>
            </a:r>
          </a:p>
          <a:p>
            <a:pPr>
              <a:buNone/>
            </a:pPr>
            <a:r>
              <a:rPr lang="ru-RU" sz="1600" dirty="0" smtClean="0"/>
              <a:t>2.Подготовка микропрепарата  клеток кожицы лука;   </a:t>
            </a:r>
          </a:p>
          <a:p>
            <a:pPr>
              <a:buNone/>
            </a:pPr>
            <a:r>
              <a:rPr lang="ru-RU" sz="1600" dirty="0" smtClean="0"/>
              <a:t>3.Строение растительных клеток с хромопластами;</a:t>
            </a:r>
          </a:p>
          <a:p>
            <a:pPr>
              <a:buNone/>
            </a:pPr>
            <a:r>
              <a:rPr lang="ru-RU" sz="1600" dirty="0" smtClean="0"/>
              <a:t>4. Строение образовательной ткани в конусе нарастания элодеи;</a:t>
            </a:r>
          </a:p>
          <a:p>
            <a:pPr>
              <a:buNone/>
            </a:pPr>
            <a:r>
              <a:rPr lang="ru-RU" sz="1600" dirty="0" smtClean="0"/>
              <a:t>5. Строение эпидермиса и устьиц листа герани;</a:t>
            </a:r>
          </a:p>
          <a:p>
            <a:pPr>
              <a:buNone/>
            </a:pPr>
            <a:r>
              <a:rPr lang="ru-RU" sz="1600" dirty="0" smtClean="0"/>
              <a:t>6. Передвижение воды и минеральных веществ по растению;</a:t>
            </a:r>
          </a:p>
          <a:p>
            <a:pPr>
              <a:buNone/>
            </a:pPr>
            <a:r>
              <a:rPr lang="ru-RU" sz="1600" dirty="0" smtClean="0"/>
              <a:t>7.Микроскопическое строение листа; </a:t>
            </a:r>
          </a:p>
          <a:p>
            <a:pPr>
              <a:buNone/>
            </a:pPr>
            <a:r>
              <a:rPr lang="ru-RU" sz="1600" dirty="0" smtClean="0"/>
              <a:t>8.Строение завязи;</a:t>
            </a:r>
          </a:p>
          <a:p>
            <a:pPr>
              <a:buNone/>
            </a:pPr>
            <a:r>
              <a:rPr lang="ru-RU" sz="1600" dirty="0" smtClean="0"/>
              <a:t>9. Строение пыльника;</a:t>
            </a:r>
          </a:p>
          <a:p>
            <a:pPr>
              <a:buNone/>
            </a:pPr>
            <a:r>
              <a:rPr lang="ru-RU" sz="1600" dirty="0" smtClean="0"/>
              <a:t>10.Строение зерновки ржи (однодольное растение);</a:t>
            </a:r>
          </a:p>
          <a:p>
            <a:pPr>
              <a:buNone/>
            </a:pPr>
            <a:r>
              <a:rPr lang="ru-RU" sz="1600" dirty="0" smtClean="0"/>
              <a:t>11. Строение семени двудольного растения;</a:t>
            </a:r>
          </a:p>
          <a:p>
            <a:pPr>
              <a:buNone/>
            </a:pPr>
            <a:r>
              <a:rPr lang="ru-RU" sz="1600" dirty="0" smtClean="0"/>
              <a:t>12.Строение спирогиры;</a:t>
            </a:r>
          </a:p>
          <a:p>
            <a:pPr>
              <a:buNone/>
            </a:pPr>
            <a:r>
              <a:rPr lang="ru-RU" sz="1600" dirty="0" smtClean="0"/>
              <a:t>13. Строение клеток листа элодеи;</a:t>
            </a:r>
          </a:p>
          <a:p>
            <a:pPr>
              <a:buNone/>
            </a:pPr>
            <a:r>
              <a:rPr lang="ru-RU" sz="1600" dirty="0" smtClean="0"/>
              <a:t>14. Размножение зеленых мхов (спорогоний кукушкиного льна);</a:t>
            </a:r>
          </a:p>
          <a:p>
            <a:pPr>
              <a:buNone/>
            </a:pPr>
            <a:r>
              <a:rPr lang="ru-RU" sz="1600" dirty="0" smtClean="0"/>
              <a:t>15. Строение листа сфагнума;</a:t>
            </a:r>
          </a:p>
          <a:p>
            <a:pPr>
              <a:buNone/>
            </a:pPr>
            <a:r>
              <a:rPr lang="ru-RU" sz="1600" dirty="0" smtClean="0"/>
              <a:t>16. Строение соруса папоротника;</a:t>
            </a:r>
          </a:p>
          <a:p>
            <a:pPr>
              <a:buNone/>
            </a:pPr>
            <a:r>
              <a:rPr lang="ru-RU" sz="1600" dirty="0" smtClean="0"/>
              <a:t>17. Строение заростка папоротника;</a:t>
            </a:r>
          </a:p>
          <a:p>
            <a:pPr>
              <a:buNone/>
            </a:pPr>
            <a:r>
              <a:rPr lang="ru-RU" sz="1600" dirty="0" smtClean="0"/>
              <a:t>18. Строение хвои сосны;</a:t>
            </a:r>
          </a:p>
          <a:p>
            <a:pPr>
              <a:buNone/>
            </a:pPr>
            <a:r>
              <a:rPr lang="ru-RU" sz="1600" dirty="0" smtClean="0"/>
              <a:t>19. Строение пыльцы сосны;</a:t>
            </a:r>
          </a:p>
          <a:p>
            <a:pPr>
              <a:buNone/>
            </a:pPr>
            <a:r>
              <a:rPr lang="ru-RU" sz="1600" dirty="0" smtClean="0"/>
              <a:t>20. Строение мужской шишки сосны;</a:t>
            </a:r>
          </a:p>
          <a:p>
            <a:pPr>
              <a:buNone/>
            </a:pPr>
            <a:r>
              <a:rPr lang="ru-RU" sz="1600" dirty="0" smtClean="0"/>
              <a:t>21. Строение мукора;</a:t>
            </a:r>
          </a:p>
          <a:p>
            <a:pPr>
              <a:buNone/>
            </a:pPr>
            <a:endParaRPr lang="ru-RU" sz="1600" b="1" dirty="0" smtClean="0">
              <a:latin typeface="Arial Narrow" pitchFamily="34" charset="0"/>
            </a:endParaRPr>
          </a:p>
        </p:txBody>
      </p:sp>
      <p:sp>
        <p:nvSpPr>
          <p:cNvPr id="5" name="Содержимое 4"/>
          <p:cNvSpPr>
            <a:spLocks noGrp="1"/>
          </p:cNvSpPr>
          <p:nvPr>
            <p:ph sz="half" idx="2"/>
          </p:nvPr>
        </p:nvSpPr>
        <p:spPr>
          <a:xfrm>
            <a:off x="4067944" y="530352"/>
            <a:ext cx="4619336" cy="4626840"/>
          </a:xfrm>
        </p:spPr>
        <p:txBody>
          <a:bodyPr>
            <a:noAutofit/>
          </a:bodyPr>
          <a:lstStyle/>
          <a:p>
            <a:pPr>
              <a:buNone/>
            </a:pPr>
            <a:r>
              <a:rPr lang="ru-RU" sz="900" dirty="0" smtClean="0"/>
              <a:t>22. Строение инфузории туфельки;</a:t>
            </a:r>
          </a:p>
          <a:p>
            <a:pPr>
              <a:buNone/>
            </a:pPr>
            <a:r>
              <a:rPr lang="ru-RU" sz="900" dirty="0" smtClean="0"/>
              <a:t>23. Строение эвглены зеленой;</a:t>
            </a:r>
          </a:p>
          <a:p>
            <a:pPr>
              <a:buNone/>
            </a:pPr>
            <a:r>
              <a:rPr lang="ru-RU" sz="900" dirty="0" smtClean="0"/>
              <a:t>24. Внешнее строение гидры;</a:t>
            </a:r>
          </a:p>
          <a:p>
            <a:pPr>
              <a:buNone/>
            </a:pPr>
            <a:r>
              <a:rPr lang="ru-RU" sz="900" dirty="0" smtClean="0"/>
              <a:t>25. Внутреннее строение гидры (поперечный разрез);</a:t>
            </a:r>
          </a:p>
          <a:p>
            <a:pPr>
              <a:buNone/>
            </a:pPr>
            <a:r>
              <a:rPr lang="ru-RU" sz="900" dirty="0" smtClean="0"/>
              <a:t>26. Внешнее строение дождевого червя;</a:t>
            </a:r>
          </a:p>
          <a:p>
            <a:pPr>
              <a:buNone/>
            </a:pPr>
            <a:r>
              <a:rPr lang="ru-RU" sz="900" dirty="0" smtClean="0"/>
              <a:t>27. Внутреннее строение дождевого червя (поперечный разрез);</a:t>
            </a:r>
          </a:p>
          <a:p>
            <a:pPr>
              <a:buNone/>
            </a:pPr>
            <a:r>
              <a:rPr lang="ru-RU" sz="900" dirty="0" smtClean="0"/>
              <a:t>28. Строение дафнии;</a:t>
            </a:r>
          </a:p>
          <a:p>
            <a:pPr>
              <a:buNone/>
            </a:pPr>
            <a:r>
              <a:rPr lang="ru-RU" sz="900" dirty="0" smtClean="0"/>
              <a:t>29. Строение циклопа;</a:t>
            </a:r>
          </a:p>
          <a:p>
            <a:pPr>
              <a:buNone/>
            </a:pPr>
            <a:r>
              <a:rPr lang="ru-RU" sz="900" dirty="0" smtClean="0"/>
              <a:t>30. Внешнее строение клеща;</a:t>
            </a:r>
          </a:p>
          <a:p>
            <a:pPr>
              <a:buNone/>
            </a:pPr>
            <a:r>
              <a:rPr lang="ru-RU" sz="900" dirty="0" smtClean="0"/>
              <a:t>31. Внешнее строение насекомого (на примере комара или комнатной мухи);</a:t>
            </a:r>
          </a:p>
          <a:p>
            <a:pPr>
              <a:buNone/>
            </a:pPr>
            <a:r>
              <a:rPr lang="ru-RU" sz="900" dirty="0" smtClean="0"/>
              <a:t>32. Строение ротового аппарата комара</a:t>
            </a:r>
          </a:p>
          <a:p>
            <a:pPr>
              <a:buNone/>
            </a:pPr>
            <a:r>
              <a:rPr lang="ru-RU" sz="900" dirty="0" smtClean="0"/>
              <a:t>33. Строение ротового аппарата таракана</a:t>
            </a:r>
          </a:p>
          <a:p>
            <a:pPr>
              <a:buNone/>
            </a:pPr>
            <a:r>
              <a:rPr lang="ru-RU" sz="900" dirty="0" smtClean="0"/>
              <a:t>34. Строение задней конечности рабочей пчелы</a:t>
            </a:r>
          </a:p>
          <a:p>
            <a:pPr>
              <a:buNone/>
            </a:pPr>
            <a:r>
              <a:rPr lang="ru-RU" sz="900" dirty="0" smtClean="0"/>
              <a:t>35. Изучение строения куриного яйца</a:t>
            </a:r>
          </a:p>
          <a:p>
            <a:pPr>
              <a:buNone/>
            </a:pPr>
            <a:r>
              <a:rPr lang="ru-RU" sz="900" dirty="0" smtClean="0"/>
              <a:t>36. Строение животной клетки</a:t>
            </a:r>
          </a:p>
          <a:p>
            <a:pPr>
              <a:buNone/>
            </a:pPr>
            <a:r>
              <a:rPr lang="ru-RU" sz="900" dirty="0" smtClean="0"/>
              <a:t>37. Строение эпителиальных тканей. Однослойный эпителий</a:t>
            </a:r>
          </a:p>
          <a:p>
            <a:pPr>
              <a:buNone/>
            </a:pPr>
            <a:r>
              <a:rPr lang="ru-RU" sz="900" dirty="0" smtClean="0"/>
              <a:t>38. Строение соединительных тканей. Гиалиновый хрящ</a:t>
            </a:r>
          </a:p>
          <a:p>
            <a:pPr>
              <a:buNone/>
            </a:pPr>
            <a:r>
              <a:rPr lang="ru-RU" sz="900" dirty="0" smtClean="0"/>
              <a:t>39. Строение соединительных тканей. Костная ткань</a:t>
            </a:r>
          </a:p>
          <a:p>
            <a:pPr>
              <a:buNone/>
            </a:pPr>
            <a:r>
              <a:rPr lang="ru-RU" sz="900" dirty="0" smtClean="0"/>
              <a:t>40. Строение соединительных тканей. Рыхлая соединительная ткань</a:t>
            </a:r>
          </a:p>
          <a:p>
            <a:pPr>
              <a:buNone/>
            </a:pPr>
            <a:r>
              <a:rPr lang="ru-RU" sz="900" dirty="0" smtClean="0"/>
              <a:t>41. Строение мышечных тканей. Гладкая мышечная ткань</a:t>
            </a:r>
          </a:p>
          <a:p>
            <a:pPr>
              <a:buNone/>
            </a:pPr>
            <a:r>
              <a:rPr lang="ru-RU" sz="900" dirty="0" smtClean="0"/>
              <a:t>42. Строение мышечных тканей. Поперечнополосатая мышечная ткань</a:t>
            </a:r>
          </a:p>
          <a:p>
            <a:pPr>
              <a:buNone/>
            </a:pPr>
            <a:r>
              <a:rPr lang="ru-RU" sz="900" dirty="0" smtClean="0"/>
              <a:t>43. Строение нервной ткани</a:t>
            </a:r>
          </a:p>
          <a:p>
            <a:pPr>
              <a:buNone/>
            </a:pPr>
            <a:r>
              <a:rPr lang="ru-RU" sz="900" dirty="0" smtClean="0"/>
              <a:t>44. Строение нерва (поперечный разрез)</a:t>
            </a:r>
          </a:p>
          <a:p>
            <a:pPr>
              <a:buNone/>
            </a:pPr>
            <a:r>
              <a:rPr lang="ru-RU" sz="900" dirty="0" smtClean="0"/>
              <a:t>45. Строение крови лягушки</a:t>
            </a:r>
          </a:p>
          <a:p>
            <a:pPr>
              <a:buNone/>
            </a:pPr>
            <a:r>
              <a:rPr lang="ru-RU" sz="900" dirty="0" smtClean="0"/>
              <a:t>46. Строение крови человека.</a:t>
            </a:r>
            <a:endParaRPr lang="ru-RU"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293096"/>
            <a:ext cx="8183880" cy="1744054"/>
          </a:xfrm>
        </p:spPr>
        <p:txBody>
          <a:bodyPr>
            <a:normAutofit/>
          </a:bodyPr>
          <a:lstStyle/>
          <a:p>
            <a:pPr algn="ctr"/>
            <a:r>
              <a:rPr lang="ru-RU" sz="1800" dirty="0" smtClean="0"/>
              <a:t>Список муниципальных образований - участников </a:t>
            </a:r>
            <a:br>
              <a:rPr lang="ru-RU" sz="1800" dirty="0" smtClean="0"/>
            </a:br>
            <a:r>
              <a:rPr lang="ru-RU" sz="1800" dirty="0" smtClean="0"/>
              <a:t>  регионального конкурса</a:t>
            </a:r>
            <a:br>
              <a:rPr lang="ru-RU" sz="1800" dirty="0" smtClean="0"/>
            </a:br>
            <a:r>
              <a:rPr lang="ru-RU" sz="1800" dirty="0" smtClean="0"/>
              <a:t> инновационных программ дополнительного образования </a:t>
            </a:r>
            <a:br>
              <a:rPr lang="ru-RU" sz="1800" dirty="0" smtClean="0"/>
            </a:br>
            <a:r>
              <a:rPr lang="ru-RU" sz="1800" dirty="0" smtClean="0"/>
              <a:t>естественнонаучной направленности</a:t>
            </a:r>
            <a:br>
              <a:rPr lang="ru-RU" sz="1800" dirty="0" smtClean="0"/>
            </a:br>
            <a:r>
              <a:rPr lang="ru-RU" sz="1800" dirty="0" smtClean="0"/>
              <a:t>(с ресурсной поддержкой)</a:t>
            </a:r>
            <a:br>
              <a:rPr lang="ru-RU" sz="1800" dirty="0" smtClean="0"/>
            </a:br>
            <a:endParaRPr lang="ru-RU" sz="1800" dirty="0"/>
          </a:p>
        </p:txBody>
      </p:sp>
      <p:sp>
        <p:nvSpPr>
          <p:cNvPr id="3" name="Содержимое 2"/>
          <p:cNvSpPr>
            <a:spLocks noGrp="1"/>
          </p:cNvSpPr>
          <p:nvPr>
            <p:ph sz="half" idx="1"/>
          </p:nvPr>
        </p:nvSpPr>
        <p:spPr>
          <a:xfrm>
            <a:off x="514352" y="530352"/>
            <a:ext cx="3769616" cy="3762744"/>
          </a:xfrm>
        </p:spPr>
        <p:txBody>
          <a:bodyPr>
            <a:normAutofit fontScale="70000" lnSpcReduction="20000"/>
          </a:bodyPr>
          <a:lstStyle/>
          <a:p>
            <a:pPr lvl="0"/>
            <a:r>
              <a:rPr lang="ru-RU" dirty="0" smtClean="0"/>
              <a:t>Вагайский р-н</a:t>
            </a:r>
          </a:p>
          <a:p>
            <a:pPr lvl="0"/>
            <a:r>
              <a:rPr lang="ru-RU" dirty="0" smtClean="0"/>
              <a:t>Голышмановский р-н</a:t>
            </a:r>
          </a:p>
          <a:p>
            <a:pPr lvl="0"/>
            <a:r>
              <a:rPr lang="ru-RU" dirty="0" smtClean="0"/>
              <a:t>Город Ишим</a:t>
            </a:r>
          </a:p>
          <a:p>
            <a:pPr lvl="0"/>
            <a:r>
              <a:rPr lang="ru-RU" dirty="0" smtClean="0"/>
              <a:t>Город Тобольск</a:t>
            </a:r>
          </a:p>
          <a:p>
            <a:pPr lvl="0"/>
            <a:r>
              <a:rPr lang="ru-RU" dirty="0" smtClean="0"/>
              <a:t>Город Ялуторовск</a:t>
            </a:r>
          </a:p>
          <a:p>
            <a:pPr lvl="0"/>
            <a:r>
              <a:rPr lang="ru-RU" dirty="0" smtClean="0"/>
              <a:t>Ишимский р-н</a:t>
            </a:r>
          </a:p>
          <a:p>
            <a:pPr lvl="0"/>
            <a:r>
              <a:rPr lang="ru-RU" dirty="0" smtClean="0"/>
              <a:t>Нижнетавдинский р-н</a:t>
            </a:r>
          </a:p>
          <a:p>
            <a:pPr lvl="0"/>
            <a:r>
              <a:rPr lang="ru-RU" dirty="0" smtClean="0"/>
              <a:t>Омутинский р-н</a:t>
            </a:r>
          </a:p>
          <a:p>
            <a:pPr lvl="0"/>
            <a:r>
              <a:rPr lang="ru-RU" dirty="0" smtClean="0"/>
              <a:t>Сладковский р-н</a:t>
            </a:r>
          </a:p>
          <a:p>
            <a:pPr lvl="0"/>
            <a:r>
              <a:rPr lang="ru-RU" dirty="0" smtClean="0"/>
              <a:t>Сорокинский р-н</a:t>
            </a:r>
          </a:p>
          <a:p>
            <a:pPr lvl="0"/>
            <a:r>
              <a:rPr lang="ru-RU" dirty="0" smtClean="0"/>
              <a:t>Тобольский р-н</a:t>
            </a:r>
          </a:p>
          <a:p>
            <a:pPr lvl="0"/>
            <a:r>
              <a:rPr lang="ru-RU" dirty="0" smtClean="0"/>
              <a:t>Юргинский р-н</a:t>
            </a:r>
          </a:p>
          <a:p>
            <a:pPr lvl="0"/>
            <a:r>
              <a:rPr lang="ru-RU" dirty="0" smtClean="0"/>
              <a:t>Ярковский р-н</a:t>
            </a:r>
          </a:p>
          <a:p>
            <a:endParaRPr lang="ru-RU" dirty="0"/>
          </a:p>
        </p:txBody>
      </p:sp>
      <p:sp>
        <p:nvSpPr>
          <p:cNvPr id="4" name="Содержимое 3"/>
          <p:cNvSpPr>
            <a:spLocks noGrp="1"/>
          </p:cNvSpPr>
          <p:nvPr>
            <p:ph sz="half" idx="2"/>
          </p:nvPr>
        </p:nvSpPr>
        <p:spPr>
          <a:xfrm>
            <a:off x="4716016" y="530352"/>
            <a:ext cx="3971264" cy="3762744"/>
          </a:xfrm>
        </p:spPr>
        <p:txBody>
          <a:bodyPr>
            <a:normAutofit fontScale="70000" lnSpcReduction="20000"/>
          </a:bodyPr>
          <a:lstStyle/>
          <a:p>
            <a:r>
              <a:rPr lang="ru-RU" dirty="0" smtClean="0"/>
              <a:t>1 место – МАУ ДО Голышмановский молодёжный центр»</a:t>
            </a:r>
          </a:p>
          <a:p>
            <a:r>
              <a:rPr lang="ru-RU" dirty="0" smtClean="0"/>
              <a:t>2 место – МАУ ДО «Центр дополнительного образования Ишимского района»</a:t>
            </a:r>
          </a:p>
          <a:p>
            <a:r>
              <a:rPr lang="ru-RU" dirty="0" smtClean="0"/>
              <a:t>3 место – МАУ ДО «Центр туризма и детского творчества г. Ялуторовска»</a:t>
            </a:r>
          </a:p>
          <a:p>
            <a:r>
              <a:rPr lang="ru-RU" dirty="0" smtClean="0"/>
              <a:t>4 место – АУ ДО «ЮЦСРМ «Лидер» (Юргинский р-н)</a:t>
            </a:r>
          </a:p>
          <a:p>
            <a:r>
              <a:rPr lang="ru-RU" dirty="0" smtClean="0"/>
              <a:t>5 место – МАУ ДО «Вагайский центр спорта и творчества»</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pPr algn="ctr"/>
            <a:r>
              <a:rPr lang="ru-RU" sz="1600" dirty="0" smtClean="0"/>
              <a:t>Лабораторные работы ДООП с использованием «Биологической микролаборатории» </a:t>
            </a:r>
            <a:br>
              <a:rPr lang="ru-RU" sz="1600" dirty="0" smtClean="0"/>
            </a:br>
            <a:endParaRPr lang="ru-RU" sz="1600" dirty="0"/>
          </a:p>
        </p:txBody>
      </p:sp>
      <p:sp>
        <p:nvSpPr>
          <p:cNvPr id="6" name="Содержимое 5"/>
          <p:cNvSpPr>
            <a:spLocks noGrp="1"/>
          </p:cNvSpPr>
          <p:nvPr>
            <p:ph idx="1"/>
          </p:nvPr>
        </p:nvSpPr>
        <p:spPr>
          <a:xfrm>
            <a:off x="502920" y="530352"/>
            <a:ext cx="8183880" cy="4698848"/>
          </a:xfrm>
        </p:spPr>
        <p:txBody>
          <a:bodyPr>
            <a:normAutofit fontScale="40000" lnSpcReduction="20000"/>
          </a:bodyPr>
          <a:lstStyle/>
          <a:p>
            <a:pPr>
              <a:buNone/>
            </a:pPr>
            <a:r>
              <a:rPr lang="ru-RU" b="1" dirty="0" smtClean="0"/>
              <a:t>Уровень сложности: Продвинутый</a:t>
            </a:r>
            <a:endParaRPr lang="ru-RU" dirty="0" smtClean="0"/>
          </a:p>
          <a:p>
            <a:pPr>
              <a:buNone/>
            </a:pPr>
            <a:endParaRPr lang="ru-RU" dirty="0" smtClean="0"/>
          </a:p>
          <a:p>
            <a:pPr>
              <a:buNone/>
            </a:pPr>
            <a:r>
              <a:rPr lang="ru-RU" b="1" dirty="0" smtClean="0"/>
              <a:t>ДООП «Лаборатория исследователя»</a:t>
            </a:r>
            <a:br>
              <a:rPr lang="ru-RU" b="1" dirty="0" smtClean="0"/>
            </a:br>
            <a:endParaRPr lang="ru-RU" b="1" dirty="0" smtClean="0"/>
          </a:p>
          <a:p>
            <a:pPr>
              <a:buNone/>
            </a:pPr>
            <a:r>
              <a:rPr lang="ru-RU" b="1" dirty="0" smtClean="0"/>
              <a:t>Кол-во часов: 72 ч.</a:t>
            </a:r>
          </a:p>
          <a:p>
            <a:pPr>
              <a:buNone/>
            </a:pPr>
            <a:endParaRPr lang="ru-RU" dirty="0" smtClean="0"/>
          </a:p>
          <a:p>
            <a:pPr>
              <a:buNone/>
            </a:pPr>
            <a:r>
              <a:rPr lang="ru-RU" sz="3000" dirty="0" smtClean="0">
                <a:latin typeface="Arial Narrow" pitchFamily="34" charset="0"/>
              </a:rPr>
              <a:t>  1.Устройство увеличительных приборов и правила работы с ними;</a:t>
            </a:r>
          </a:p>
          <a:p>
            <a:pPr>
              <a:buNone/>
            </a:pPr>
            <a:r>
              <a:rPr lang="ru-RU" sz="3000" dirty="0" smtClean="0">
                <a:latin typeface="Arial Narrow" pitchFamily="34" charset="0"/>
              </a:rPr>
              <a:t>2. Строение растительной и животной клетки;</a:t>
            </a:r>
          </a:p>
          <a:p>
            <a:pPr>
              <a:buNone/>
            </a:pPr>
            <a:r>
              <a:rPr lang="ru-RU" sz="3000" dirty="0" smtClean="0">
                <a:latin typeface="Arial Narrow" pitchFamily="34" charset="0"/>
              </a:rPr>
              <a:t>3. Подготовка микропрепаратов клеток растительных тканей; </a:t>
            </a:r>
          </a:p>
          <a:p>
            <a:pPr>
              <a:buNone/>
            </a:pPr>
            <a:r>
              <a:rPr lang="ru-RU" sz="3000" dirty="0" smtClean="0">
                <a:latin typeface="Arial Narrow" pitchFamily="34" charset="0"/>
              </a:rPr>
              <a:t>4. Поступление воды и минеральных веществ в клетку;</a:t>
            </a:r>
          </a:p>
          <a:p>
            <a:pPr>
              <a:buNone/>
            </a:pPr>
            <a:r>
              <a:rPr lang="ru-RU" sz="3000" dirty="0" smtClean="0">
                <a:latin typeface="Arial Narrow" pitchFamily="34" charset="0"/>
              </a:rPr>
              <a:t>5. Плазмолиз и деплазмолиз в растительной клетке;</a:t>
            </a:r>
          </a:p>
          <a:p>
            <a:pPr>
              <a:buNone/>
            </a:pPr>
            <a:r>
              <a:rPr lang="ru-RU" sz="3000" dirty="0" smtClean="0">
                <a:latin typeface="Arial Narrow" pitchFamily="34" charset="0"/>
              </a:rPr>
              <a:t>6. Расщепление пероксида водорода в летках листа элодеи или сырого картофеля;</a:t>
            </a:r>
          </a:p>
          <a:p>
            <a:pPr>
              <a:buNone/>
            </a:pPr>
            <a:r>
              <a:rPr lang="ru-RU" sz="3000" dirty="0" smtClean="0">
                <a:latin typeface="Arial Narrow" pitchFamily="34" charset="0"/>
              </a:rPr>
              <a:t>7. Движение цитоплазмы в клетках листа элодеи;</a:t>
            </a:r>
          </a:p>
          <a:p>
            <a:pPr>
              <a:buNone/>
            </a:pPr>
            <a:r>
              <a:rPr lang="ru-RU" sz="3000" dirty="0" smtClean="0">
                <a:latin typeface="Arial Narrow" pitchFamily="34" charset="0"/>
              </a:rPr>
              <a:t>8.Действие слюны на крахмал;</a:t>
            </a:r>
          </a:p>
          <a:p>
            <a:pPr>
              <a:buNone/>
            </a:pPr>
            <a:r>
              <a:rPr lang="ru-RU" sz="3000" dirty="0" smtClean="0">
                <a:latin typeface="Arial Narrow" pitchFamily="34" charset="0"/>
              </a:rPr>
              <a:t>9. Действие желудочного сока на белки;</a:t>
            </a:r>
          </a:p>
          <a:p>
            <a:pPr>
              <a:buNone/>
            </a:pPr>
            <a:r>
              <a:rPr lang="ru-RU" sz="3000" dirty="0" smtClean="0">
                <a:latin typeface="Arial Narrow" pitchFamily="34" charset="0"/>
              </a:rPr>
              <a:t>10. Строение половых клеток животного;</a:t>
            </a:r>
          </a:p>
          <a:p>
            <a:pPr>
              <a:buNone/>
            </a:pPr>
            <a:r>
              <a:rPr lang="ru-RU" sz="3000" dirty="0" smtClean="0">
                <a:latin typeface="Arial Narrow" pitchFamily="34" charset="0"/>
              </a:rPr>
              <a:t>11. Митоз в корешке лука;</a:t>
            </a:r>
          </a:p>
          <a:p>
            <a:pPr>
              <a:buNone/>
            </a:pPr>
            <a:r>
              <a:rPr lang="ru-RU" sz="3000" dirty="0" smtClean="0">
                <a:latin typeface="Arial Narrow" pitchFamily="34" charset="0"/>
              </a:rPr>
              <a:t>12 Строение образовательной ткани в конусе нарастания элодеи;.</a:t>
            </a:r>
          </a:p>
          <a:p>
            <a:pPr>
              <a:buNone/>
            </a:pPr>
            <a:r>
              <a:rPr lang="ru-RU" sz="3000" dirty="0" smtClean="0">
                <a:latin typeface="Arial Narrow" pitchFamily="34" charset="0"/>
              </a:rPr>
              <a:t>13. Дробление яйцеклетки</a:t>
            </a:r>
          </a:p>
          <a:p>
            <a:pPr>
              <a:buNone/>
            </a:pPr>
            <a:r>
              <a:rPr lang="ru-RU" sz="3000" dirty="0" smtClean="0">
                <a:latin typeface="Arial Narrow" pitchFamily="34" charset="0"/>
              </a:rPr>
              <a:t>14. Строение дрозофилы (норма и бескрылая форма)</a:t>
            </a:r>
          </a:p>
          <a:p>
            <a:pPr>
              <a:buNone/>
            </a:pPr>
            <a:endParaRPr lang="ru-RU" dirty="0" smtClean="0"/>
          </a:p>
          <a:p>
            <a:pPr>
              <a:buNone/>
            </a:pPr>
            <a:r>
              <a:rPr lang="ru-RU" sz="3000" b="1" dirty="0" smtClean="0"/>
              <a:t>Исследовательские и проектные работы: «Влияние качества среды на животных типа Простейшие», «Состав фауны пресноводного аквариума», «Подготовка микропрепаратов клеток растений, находящихся на разных фазах митоза», «Сравнеие видового состава микроорганизмов различных водоёмов» и т.д </a:t>
            </a:r>
            <a:endParaRPr lang="ru-RU" sz="3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02920" y="5589240"/>
            <a:ext cx="8183880" cy="447910"/>
          </a:xfrm>
        </p:spPr>
        <p:txBody>
          <a:bodyPr/>
          <a:lstStyle/>
          <a:p>
            <a:r>
              <a:rPr lang="ru-RU" sz="1600" dirty="0" smtClean="0">
                <a:latin typeface="Arial Narrow" pitchFamily="34" charset="0"/>
              </a:rPr>
              <a:t>Тема: Строение сетового микроскопа при подаче  на ДООП разного уровня сложности</a:t>
            </a:r>
            <a:endParaRPr lang="ru-RU" dirty="0">
              <a:latin typeface="Arial Narrow" pitchFamily="34" charset="0"/>
            </a:endParaRPr>
          </a:p>
        </p:txBody>
      </p:sp>
      <p:pic>
        <p:nvPicPr>
          <p:cNvPr id="9" name="Содержимое 8" descr="https://ru-static.z-dn.net/files/db0/13eb723e8a1490b0d1c476f3baf82759.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404664"/>
            <a:ext cx="4129658" cy="5256584"/>
          </a:xfrm>
          <a:prstGeom prst="rect">
            <a:avLst/>
          </a:prstGeom>
          <a:noFill/>
          <a:ln>
            <a:noFill/>
          </a:ln>
        </p:spPr>
      </p:pic>
      <p:pic>
        <p:nvPicPr>
          <p:cNvPr id="1026" name="Picture 2" descr="C:\Users\Баянов\Desktop\Б.О.В\slide-0.jpg"/>
          <p:cNvPicPr>
            <a:picLocks noGrp="1" noChangeAspect="1" noChangeArrowheads="1"/>
          </p:cNvPicPr>
          <p:nvPr>
            <p:ph sz="half" idx="2"/>
          </p:nvPr>
        </p:nvPicPr>
        <p:blipFill>
          <a:blip r:embed="rId3" cstate="print"/>
          <a:srcRect/>
          <a:stretch>
            <a:fillRect/>
          </a:stretch>
        </p:blipFill>
        <p:spPr bwMode="auto">
          <a:xfrm>
            <a:off x="4716016" y="404664"/>
            <a:ext cx="3960440" cy="525658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2920" y="5805264"/>
            <a:ext cx="8183880" cy="432048"/>
          </a:xfrm>
        </p:spPr>
        <p:txBody>
          <a:bodyPr>
            <a:normAutofit/>
          </a:bodyPr>
          <a:lstStyle/>
          <a:p>
            <a:pPr algn="ctr"/>
            <a:r>
              <a:rPr lang="ru-RU" sz="1800" dirty="0" smtClean="0">
                <a:latin typeface="Arial Narrow" pitchFamily="34" charset="0"/>
              </a:rPr>
              <a:t>Правила работы с микроскопом</a:t>
            </a:r>
            <a:endParaRPr lang="ru-RU" sz="1800" dirty="0">
              <a:latin typeface="Arial Narrow" pitchFamily="34" charset="0"/>
            </a:endParaRPr>
          </a:p>
        </p:txBody>
      </p:sp>
      <p:sp>
        <p:nvSpPr>
          <p:cNvPr id="6" name="Содержимое 5"/>
          <p:cNvSpPr>
            <a:spLocks noGrp="1"/>
          </p:cNvSpPr>
          <p:nvPr>
            <p:ph idx="1"/>
          </p:nvPr>
        </p:nvSpPr>
        <p:spPr>
          <a:xfrm>
            <a:off x="251520" y="0"/>
            <a:ext cx="8568952" cy="5616624"/>
          </a:xfrm>
        </p:spPr>
        <p:txBody>
          <a:bodyPr>
            <a:noAutofit/>
          </a:bodyPr>
          <a:lstStyle/>
          <a:p>
            <a:pPr>
              <a:buNone/>
            </a:pPr>
            <a:r>
              <a:rPr lang="ru-RU" sz="1200" dirty="0" smtClean="0"/>
              <a:t>1. Работать с микроскопом следует сидя;</a:t>
            </a:r>
          </a:p>
          <a:p>
            <a:pPr>
              <a:buNone/>
            </a:pPr>
            <a:r>
              <a:rPr lang="ru-RU" sz="1200" dirty="0" smtClean="0"/>
              <a:t>2. Микроскоп осмотреть, вытереть от пыли мягкой салфеткой объективы, окуляр, зеркало или электроосветитель;</a:t>
            </a:r>
          </a:p>
          <a:p>
            <a:pPr>
              <a:buNone/>
            </a:pPr>
            <a:r>
              <a:rPr lang="ru-RU" sz="1200" dirty="0" smtClean="0"/>
              <a:t>3. Микроскоп установить перед собой, немного слева на 2-3 см от края стола. Во время работы его не сдвигать;</a:t>
            </a:r>
          </a:p>
          <a:p>
            <a:pPr>
              <a:buNone/>
            </a:pPr>
            <a:r>
              <a:rPr lang="ru-RU" sz="1200" dirty="0" smtClean="0"/>
              <a:t>4. Открыть полностью диафрагму, поднять конденсор в крайнее верхнее положение;</a:t>
            </a:r>
          </a:p>
          <a:p>
            <a:pPr>
              <a:buNone/>
            </a:pPr>
            <a:r>
              <a:rPr lang="ru-RU" sz="1200" dirty="0" smtClean="0"/>
              <a:t>5. Работу с микроскопом всегда начинать с малого увеличения;</a:t>
            </a:r>
          </a:p>
          <a:p>
            <a:pPr>
              <a:buNone/>
            </a:pPr>
            <a:r>
              <a:rPr lang="ru-RU" sz="1200" dirty="0" smtClean="0"/>
              <a:t>6. Опустить объектив 8 - в рабочее положение, т.е. на расстояние 1 см от предметного стекла;</a:t>
            </a:r>
          </a:p>
          <a:p>
            <a:pPr>
              <a:buNone/>
            </a:pPr>
            <a:r>
              <a:rPr lang="ru-RU" sz="1200" dirty="0" smtClean="0"/>
              <a:t>7. Установить освещение в поле зрения микроскопа, используя электроосветитель или зеркало. Глядя одним глазом в окуляр и пользуясь зеркалом с вогнутой стороной, направить свет от окна в объектив, а затем максимально и равномерно осветить поле зрения. Если микроскоп снабжен осветителем, то подсоединить микроскоп к источнику питания, включить лампу и установить необходимую яркость горения;</a:t>
            </a:r>
          </a:p>
          <a:p>
            <a:pPr>
              <a:buNone/>
            </a:pPr>
            <a:r>
              <a:rPr lang="ru-RU" sz="1200" dirty="0" smtClean="0"/>
              <a:t>8. Положить микропрепарат на предметный столик так, чтобы изучаемый объект находился под объективом. Глядя сбоку, опускать объектив при помощи макровинта до тех пор, пока расстояние между нижней линзой объектива и микропрепаратом не станет 4-5 мм;</a:t>
            </a:r>
          </a:p>
          <a:p>
            <a:pPr>
              <a:buNone/>
            </a:pPr>
            <a:r>
              <a:rPr lang="ru-RU" sz="1200" dirty="0" smtClean="0"/>
              <a:t>9. Смотреть одним глазом в окуляр и вращать винт грубой наводки на себя, плавно поднимая объектив до положения, при котором хорошо будет видно изображение объекта. Нельзя смотреть в окуляр и опускать объектив. Фронтальная линза может раздавить покровное стекло, и на ней появятся царапины;</a:t>
            </a:r>
          </a:p>
          <a:p>
            <a:pPr>
              <a:buNone/>
            </a:pPr>
            <a:r>
              <a:rPr lang="ru-RU" sz="1200" dirty="0" smtClean="0"/>
              <a:t>10. Передвигая препарат рукой, найти нужное место, расположить его в центре поля зрения микроскопа;</a:t>
            </a:r>
          </a:p>
          <a:p>
            <a:pPr>
              <a:buNone/>
            </a:pPr>
            <a:r>
              <a:rPr lang="ru-RU" sz="1200" dirty="0" smtClean="0"/>
              <a:t>11. Если изображение не появилось, то надо повторить все операции пунктов 6, 7, 8, 9;</a:t>
            </a:r>
          </a:p>
          <a:p>
            <a:pPr>
              <a:buNone/>
            </a:pPr>
            <a:r>
              <a:rPr lang="ru-RU" sz="1200" dirty="0" smtClean="0"/>
              <a:t>12. Для изучения объекта при большом увеличении, сначала нужно поставить выбранный участок в центр поля зрения микроскопа при малом увеличении. Затем поменять объектив на 40 х, поворачивая револьвер, так чтобы он занял рабочее положение. При помощи микрометренного винта добиться хорошего изображения объекта. По окончании работы с большим увеличением, установить малое увеличение, поднять объектив, снять с рабочего столика препарат, протереть чистой салфеткой все части микроскопа, накрыть его полиэтиленовым пакетом и поставить в шкаф.</a:t>
            </a:r>
          </a:p>
          <a:p>
            <a:pPr>
              <a:buNone/>
            </a:pPr>
            <a:endParaRPr lang="ru-RU" sz="1200" dirty="0" smtClean="0"/>
          </a:p>
          <a:p>
            <a:pPr>
              <a:buNone/>
            </a:pPr>
            <a:endParaRPr lang="ru-RU"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445224"/>
            <a:ext cx="8183880" cy="589816"/>
          </a:xfrm>
        </p:spPr>
        <p:txBody>
          <a:bodyPr>
            <a:normAutofit fontScale="90000"/>
          </a:bodyPr>
          <a:lstStyle/>
          <a:p>
            <a:pPr algn="ctr"/>
            <a:r>
              <a:rPr lang="ru-RU" sz="2200" dirty="0" smtClean="0"/>
              <a:t>Техника приготовления временного препарата</a:t>
            </a:r>
            <a:r>
              <a:rPr lang="ru-RU" dirty="0" smtClean="0"/>
              <a:t/>
            </a:r>
            <a:br>
              <a:rPr lang="ru-RU" dirty="0" smtClean="0"/>
            </a:br>
            <a:endParaRPr lang="ru-RU" dirty="0"/>
          </a:p>
        </p:txBody>
      </p:sp>
      <p:sp>
        <p:nvSpPr>
          <p:cNvPr id="3" name="Содержимое 2"/>
          <p:cNvSpPr>
            <a:spLocks noGrp="1"/>
          </p:cNvSpPr>
          <p:nvPr>
            <p:ph idx="1"/>
          </p:nvPr>
        </p:nvSpPr>
        <p:spPr>
          <a:xfrm>
            <a:off x="539552" y="620688"/>
            <a:ext cx="8183880" cy="4392488"/>
          </a:xfrm>
        </p:spPr>
        <p:txBody>
          <a:bodyPr>
            <a:normAutofit fontScale="47500" lnSpcReduction="20000"/>
          </a:bodyPr>
          <a:lstStyle/>
          <a:p>
            <a:pPr marL="514350" lvl="0" indent="-514350" algn="just">
              <a:buFont typeface="Wingdings" pitchFamily="2" charset="2"/>
              <a:buChar char="§"/>
            </a:pPr>
            <a:r>
              <a:rPr lang="ru-RU" sz="4400" dirty="0" smtClean="0">
                <a:latin typeface="Arial Narrow" pitchFamily="34" charset="0"/>
              </a:rPr>
              <a:t>Возьмите предметное стекло из контейнера, держа его за боковые грани. Поместите в центр стекла объект. </a:t>
            </a:r>
          </a:p>
          <a:p>
            <a:pPr marL="514350" lvl="0" indent="-514350" algn="just">
              <a:buFont typeface="Wingdings" pitchFamily="2" charset="2"/>
              <a:buChar char="§"/>
            </a:pPr>
            <a:r>
              <a:rPr lang="ru-RU" sz="4400" dirty="0" smtClean="0">
                <a:latin typeface="Arial Narrow" pitchFamily="34" charset="0"/>
              </a:rPr>
              <a:t>Нанесите пипеткой 1–2 капли воды на объект.</a:t>
            </a:r>
          </a:p>
          <a:p>
            <a:pPr marL="514350" lvl="0" indent="-514350" algn="just">
              <a:buFont typeface="Wingdings" pitchFamily="2" charset="2"/>
              <a:buChar char="§"/>
            </a:pPr>
            <a:r>
              <a:rPr lang="ru-RU" sz="4400" dirty="0" smtClean="0">
                <a:latin typeface="Arial Narrow" pitchFamily="34" charset="0"/>
              </a:rPr>
              <a:t>Возьмите покровное стекло за боковые грани и положите его боковой гранью на каплю воды, затем медленно опустите на нее стекло.</a:t>
            </a:r>
          </a:p>
          <a:p>
            <a:pPr marL="514350" lvl="0" indent="-514350" algn="just">
              <a:buFont typeface="Wingdings" pitchFamily="2" charset="2"/>
              <a:buChar char="§"/>
            </a:pPr>
            <a:r>
              <a:rPr lang="ru-RU" sz="4400" dirty="0" smtClean="0">
                <a:latin typeface="Arial Narrow" pitchFamily="34" charset="0"/>
              </a:rPr>
              <a:t>Внимание! Между стеклами не должно быть пузырьков воздуха, нельзя покровное стекло кидать на каплю сверху, его нужно как бы вдвинуть в каплю сбоку.</a:t>
            </a:r>
          </a:p>
          <a:p>
            <a:pPr marL="514350" lvl="0" indent="-514350" algn="just">
              <a:buFont typeface="Wingdings" pitchFamily="2" charset="2"/>
              <a:buChar char="§"/>
            </a:pPr>
            <a:r>
              <a:rPr lang="ru-RU" sz="4400" dirty="0" smtClean="0">
                <a:latin typeface="Arial Narrow" pitchFamily="34" charset="0"/>
              </a:rPr>
              <a:t>Излишки воды уберите фильтровальной бумагой;</a:t>
            </a:r>
          </a:p>
          <a:p>
            <a:pPr marL="514350" lvl="0" indent="-514350" algn="just">
              <a:buFont typeface="Wingdings" pitchFamily="2" charset="2"/>
              <a:buChar char="§"/>
            </a:pPr>
            <a:r>
              <a:rPr lang="ru-RU" sz="4400" dirty="0" smtClean="0">
                <a:latin typeface="Arial Narrow" pitchFamily="34" charset="0"/>
              </a:rPr>
              <a:t>Приготовленный микропрепарат поместите на предметный столик и рассмотрите сначала при малом, затем при большом увеличении.</a:t>
            </a:r>
          </a:p>
          <a:p>
            <a:pPr marL="514350" lvl="0" indent="-514350" algn="just">
              <a:buFont typeface="Wingdings" pitchFamily="2" charset="2"/>
              <a:buChar char="§"/>
            </a:pPr>
            <a:r>
              <a:rPr lang="ru-RU" sz="4400" dirty="0" smtClean="0">
                <a:latin typeface="Arial Narrow" pitchFamily="34" charset="0"/>
              </a:rPr>
              <a:t>В том случае, если микропрепарат сделан неаккуратно, между стеклами есть пузырьки воздуха, следует повторить действия.</a:t>
            </a:r>
          </a:p>
          <a:p>
            <a:pPr marL="514350" indent="-514350" algn="just">
              <a:buNone/>
            </a:pPr>
            <a:r>
              <a:rPr lang="ru-RU" sz="4400" dirty="0" smtClean="0">
                <a:latin typeface="Arial Narrow" pitchFamily="34" charset="0"/>
              </a:rPr>
              <a:t> </a:t>
            </a:r>
          </a:p>
          <a:p>
            <a:pPr>
              <a:buFont typeface="Wingdings" pitchFamily="2" charset="2"/>
              <a:buChar char="§"/>
            </a:pP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botan.cc/prepod/_bloks/pic/tfej4pc-00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332656"/>
            <a:ext cx="8424936" cy="626469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301208"/>
            <a:ext cx="8183880" cy="733832"/>
          </a:xfrm>
        </p:spPr>
        <p:txBody>
          <a:bodyPr>
            <a:normAutofit/>
          </a:bodyPr>
          <a:lstStyle/>
          <a:p>
            <a:pPr algn="ctr"/>
            <a:r>
              <a:rPr lang="ru-RU" sz="2400" dirty="0" smtClean="0">
                <a:latin typeface="Arial Narrow" pitchFamily="34" charset="0"/>
              </a:rPr>
              <a:t>Плазмолиз и деплазмолиз в клетках кожицы чешуи лука</a:t>
            </a:r>
            <a:endParaRPr lang="ru-RU" sz="2400" dirty="0">
              <a:latin typeface="Arial Narrow" pitchFamily="34" charset="0"/>
            </a:endParaRPr>
          </a:p>
        </p:txBody>
      </p:sp>
      <p:pic>
        <p:nvPicPr>
          <p:cNvPr id="4" name="Содержимое 3" descr="https://ds04.infourok.ru/uploads/ex/05e5/000374cc-86d35b2c/img2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476672"/>
            <a:ext cx="8064896" cy="475252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517232"/>
            <a:ext cx="8183880" cy="517808"/>
          </a:xfrm>
        </p:spPr>
        <p:txBody>
          <a:bodyPr>
            <a:noAutofit/>
          </a:bodyPr>
          <a:lstStyle/>
          <a:p>
            <a:pPr algn="ctr"/>
            <a:r>
              <a:rPr lang="ru-RU" sz="2800" dirty="0" smtClean="0">
                <a:latin typeface="Arial Narrow" pitchFamily="34" charset="0"/>
              </a:rPr>
              <a:t>Инфузория – туфелька под микроскопом</a:t>
            </a:r>
            <a:endParaRPr lang="ru-RU" sz="2800" dirty="0">
              <a:latin typeface="Arial Narrow" pitchFamily="34" charset="0"/>
            </a:endParaRPr>
          </a:p>
        </p:txBody>
      </p:sp>
      <p:pic>
        <p:nvPicPr>
          <p:cNvPr id="2050" name="Picture 2" descr="C:\Users\Баянов\Desktop\Б.О.В\Infuzoriya-tufelka_kak_viglyadit-_skolko_hromosom-_biologiya-_delenie-_osobennosti_5.jpg"/>
          <p:cNvPicPr>
            <a:picLocks noGrp="1" noChangeAspect="1" noChangeArrowheads="1"/>
          </p:cNvPicPr>
          <p:nvPr>
            <p:ph idx="1"/>
          </p:nvPr>
        </p:nvPicPr>
        <p:blipFill>
          <a:blip r:embed="rId2" cstate="print"/>
          <a:srcRect/>
          <a:stretch>
            <a:fillRect/>
          </a:stretch>
        </p:blipFill>
        <p:spPr bwMode="auto">
          <a:xfrm>
            <a:off x="395536" y="476672"/>
            <a:ext cx="8136903" cy="504056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2800" dirty="0" smtClean="0">
                <a:latin typeface="Arial Narrow" pitchFamily="34" charset="0"/>
              </a:rPr>
              <a:t>Лабораторные и практические  работы за курс основной школы</a:t>
            </a:r>
            <a:endParaRPr lang="ru-RU" sz="2800" dirty="0"/>
          </a:p>
        </p:txBody>
      </p:sp>
      <p:sp>
        <p:nvSpPr>
          <p:cNvPr id="5" name="Содержимое 4"/>
          <p:cNvSpPr>
            <a:spLocks noGrp="1"/>
          </p:cNvSpPr>
          <p:nvPr>
            <p:ph sz="half" idx="1"/>
          </p:nvPr>
        </p:nvSpPr>
        <p:spPr>
          <a:xfrm>
            <a:off x="514352" y="530352"/>
            <a:ext cx="5065760" cy="4389120"/>
          </a:xfrm>
        </p:spPr>
        <p:txBody>
          <a:bodyPr>
            <a:noAutofit/>
          </a:bodyPr>
          <a:lstStyle/>
          <a:p>
            <a:pPr marL="342900" indent="-342900" algn="just">
              <a:buFont typeface="+mj-lt"/>
              <a:buAutoNum type="arabicPeriod"/>
            </a:pPr>
            <a:r>
              <a:rPr lang="ru-RU" sz="1600" dirty="0" smtClean="0">
                <a:latin typeface="Arial Narrow" pitchFamily="34" charset="0"/>
              </a:rPr>
              <a:t>Устройство увеличительных приборов и правила работы с ними.</a:t>
            </a:r>
          </a:p>
          <a:p>
            <a:pPr marL="342900" indent="-342900" algn="just">
              <a:buFont typeface="+mj-lt"/>
              <a:buAutoNum type="arabicPeriod"/>
            </a:pPr>
            <a:r>
              <a:rPr lang="ru-RU" sz="1600" dirty="0" smtClean="0">
                <a:latin typeface="Arial Narrow" pitchFamily="34" charset="0"/>
              </a:rPr>
              <a:t>Приготовление микропрепарата кожицы чешуи лука.</a:t>
            </a:r>
          </a:p>
          <a:p>
            <a:pPr marL="342900" indent="-342900" algn="just">
              <a:buFont typeface="+mj-lt"/>
              <a:buAutoNum type="arabicPeriod"/>
            </a:pPr>
            <a:r>
              <a:rPr lang="ru-RU" sz="1600" dirty="0" smtClean="0">
                <a:latin typeface="Arial Narrow" pitchFamily="34" charset="0"/>
              </a:rPr>
              <a:t>Передвижение </a:t>
            </a:r>
            <a:r>
              <a:rPr lang="ru-RU" sz="1600" dirty="0" smtClean="0">
                <a:latin typeface="Arial Narrow" pitchFamily="34" charset="0"/>
              </a:rPr>
              <a:t>воды и минеральных веществ в растении.</a:t>
            </a:r>
          </a:p>
          <a:p>
            <a:pPr marL="342900" indent="-342900" algn="just">
              <a:buFont typeface="+mj-lt"/>
              <a:buAutoNum type="arabicPeriod"/>
            </a:pPr>
            <a:r>
              <a:rPr lang="ru-RU" sz="1600" dirty="0" smtClean="0">
                <a:latin typeface="Arial Narrow" pitchFamily="34" charset="0"/>
              </a:rPr>
              <a:t>Изучение строения семян однодольных и двудольных растений.</a:t>
            </a:r>
          </a:p>
          <a:p>
            <a:pPr marL="342900" indent="-342900" algn="just">
              <a:buFont typeface="+mj-lt"/>
              <a:buAutoNum type="arabicPeriod"/>
            </a:pPr>
            <a:r>
              <a:rPr lang="ru-RU" sz="1600" dirty="0" smtClean="0">
                <a:latin typeface="Arial Narrow" pitchFamily="34" charset="0"/>
              </a:rPr>
              <a:t>Изучение строения водорослей.</a:t>
            </a:r>
          </a:p>
          <a:p>
            <a:pPr marL="342900" indent="-342900" algn="just">
              <a:buFont typeface="+mj-lt"/>
              <a:buAutoNum type="arabicPeriod"/>
            </a:pPr>
            <a:r>
              <a:rPr lang="ru-RU" sz="1600" dirty="0" smtClean="0">
                <a:latin typeface="Arial Narrow" pitchFamily="34" charset="0"/>
              </a:rPr>
              <a:t>Изучение строения мхов (на местных видах).</a:t>
            </a:r>
          </a:p>
          <a:p>
            <a:pPr marL="342900" indent="-342900" algn="just">
              <a:buFont typeface="+mj-lt"/>
              <a:buAutoNum type="arabicPeriod"/>
            </a:pPr>
            <a:r>
              <a:rPr lang="ru-RU" sz="1600" dirty="0" smtClean="0">
                <a:latin typeface="Arial Narrow" pitchFamily="34" charset="0"/>
              </a:rPr>
              <a:t>Изучение строения папоротника (хвоща).</a:t>
            </a:r>
          </a:p>
          <a:p>
            <a:pPr marL="342900" indent="-342900" algn="just">
              <a:buFont typeface="+mj-lt"/>
              <a:buAutoNum type="arabicPeriod"/>
            </a:pPr>
            <a:r>
              <a:rPr lang="ru-RU" sz="1600" dirty="0" smtClean="0">
                <a:latin typeface="Arial Narrow" pitchFamily="34" charset="0"/>
              </a:rPr>
              <a:t>Изучение строения голосеменных растений.</a:t>
            </a:r>
          </a:p>
          <a:p>
            <a:pPr marL="342900" indent="-342900" algn="just">
              <a:buFont typeface="+mj-lt"/>
              <a:buAutoNum type="arabicPeriod"/>
            </a:pPr>
            <a:r>
              <a:rPr lang="ru-RU" sz="1600" dirty="0" smtClean="0">
                <a:latin typeface="Arial Narrow" pitchFamily="34" charset="0"/>
              </a:rPr>
              <a:t>Изучение строения покрытосеменных растений.</a:t>
            </a:r>
          </a:p>
          <a:p>
            <a:pPr marL="342900" indent="-342900" algn="just">
              <a:buFont typeface="+mj-lt"/>
              <a:buAutoNum type="arabicPeriod"/>
            </a:pPr>
            <a:r>
              <a:rPr lang="ru-RU" sz="1600" dirty="0" smtClean="0">
                <a:latin typeface="Arial Narrow" pitchFamily="34" charset="0"/>
              </a:rPr>
              <a:t>Изучение строения плесневых грибов.</a:t>
            </a:r>
          </a:p>
          <a:p>
            <a:pPr marL="342900" indent="-342900" algn="just">
              <a:buFont typeface="+mj-lt"/>
              <a:buAutoNum type="arabicPeriod"/>
            </a:pPr>
            <a:r>
              <a:rPr lang="ru-RU" sz="1600" dirty="0" smtClean="0">
                <a:latin typeface="Arial Narrow" pitchFamily="34" charset="0"/>
              </a:rPr>
              <a:t>Изучение </a:t>
            </a:r>
            <a:r>
              <a:rPr lang="ru-RU" sz="1600" dirty="0" smtClean="0">
                <a:latin typeface="Arial Narrow" pitchFamily="34" charset="0"/>
              </a:rPr>
              <a:t>одноклеточных животных</a:t>
            </a:r>
            <a:r>
              <a:rPr lang="ru-RU" sz="1600" dirty="0" smtClean="0">
                <a:latin typeface="Arial Narrow" pitchFamily="34" charset="0"/>
              </a:rPr>
              <a:t>.</a:t>
            </a:r>
          </a:p>
          <a:p>
            <a:pPr marL="342900" indent="-342900" algn="just">
              <a:buFont typeface="+mj-lt"/>
              <a:buAutoNum type="arabicPeriod"/>
            </a:pPr>
            <a:r>
              <a:rPr lang="ru-RU" sz="1600" dirty="0">
                <a:latin typeface="Arial Narrow" pitchFamily="34" charset="0"/>
              </a:rPr>
              <a:t>Строение </a:t>
            </a:r>
            <a:r>
              <a:rPr lang="ru-RU" sz="1600" dirty="0">
                <a:latin typeface="Arial Narrow" pitchFamily="34" charset="0"/>
              </a:rPr>
              <a:t>клеток и </a:t>
            </a:r>
            <a:r>
              <a:rPr lang="ru-RU" sz="1600" dirty="0">
                <a:latin typeface="Arial Narrow" pitchFamily="34" charset="0"/>
              </a:rPr>
              <a:t>тканей.</a:t>
            </a:r>
          </a:p>
          <a:p>
            <a:pPr marL="342900" indent="-342900" algn="just">
              <a:buFont typeface="+mj-lt"/>
              <a:buAutoNum type="arabicPeriod"/>
            </a:pPr>
            <a:r>
              <a:rPr lang="ru-RU" sz="1600" dirty="0">
                <a:latin typeface="Arial Narrow" pitchFamily="34" charset="0"/>
              </a:rPr>
              <a:t>Микроскопическое </a:t>
            </a:r>
            <a:r>
              <a:rPr lang="ru-RU" sz="1600" dirty="0">
                <a:latin typeface="Arial Narrow" pitchFamily="34" charset="0"/>
              </a:rPr>
              <a:t>строение крови человека и лягушки.</a:t>
            </a:r>
          </a:p>
          <a:p>
            <a:pPr marL="342900" indent="-342900" algn="just">
              <a:buFont typeface="+mj-lt"/>
              <a:buAutoNum type="arabicPeriod"/>
            </a:pPr>
            <a:endParaRPr lang="ru-RU" sz="1600" dirty="0"/>
          </a:p>
          <a:p>
            <a:pPr marL="342900" indent="-342900" algn="just">
              <a:buFont typeface="+mj-lt"/>
              <a:buAutoNum type="arabicPeriod"/>
            </a:pPr>
            <a:endParaRPr lang="ru-RU" sz="1600" dirty="0" smtClean="0">
              <a:latin typeface="Arial Narrow" pitchFamily="34" charset="0"/>
            </a:endParaRPr>
          </a:p>
          <a:p>
            <a:pPr marL="342900" indent="-342900" algn="just">
              <a:buFont typeface="+mj-lt"/>
              <a:buAutoNum type="arabicPeriod"/>
            </a:pPr>
            <a:endParaRPr lang="ru-RU" sz="1600" dirty="0" smtClean="0">
              <a:latin typeface="Arial Narrow" pitchFamily="34" charset="0"/>
            </a:endParaRPr>
          </a:p>
        </p:txBody>
      </p:sp>
      <p:sp>
        <p:nvSpPr>
          <p:cNvPr id="6" name="Содержимое 5"/>
          <p:cNvSpPr>
            <a:spLocks noGrp="1"/>
          </p:cNvSpPr>
          <p:nvPr>
            <p:ph sz="half" idx="2"/>
          </p:nvPr>
        </p:nvSpPr>
        <p:spPr>
          <a:xfrm>
            <a:off x="6084168" y="530352"/>
            <a:ext cx="2603112" cy="2322584"/>
          </a:xfrm>
        </p:spPr>
        <p:txBody>
          <a:bodyPr>
            <a:normAutofit/>
          </a:bodyPr>
          <a:lstStyle/>
          <a:p>
            <a:pPr marL="514350" indent="-514350">
              <a:buFont typeface="+mj-lt"/>
              <a:buAutoNum type="arabicPeriod"/>
            </a:pPr>
            <a:endParaRPr lang="ru-RU"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36687"/>
            <a:ext cx="259228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Баянов\Desktop\Б.О.В\--_1_~1.JPG"/>
          <p:cNvPicPr>
            <a:picLocks noChangeAspect="1" noChangeArrowheads="1"/>
          </p:cNvPicPr>
          <p:nvPr/>
        </p:nvPicPr>
        <p:blipFill>
          <a:blip r:embed="rId2" cstate="print"/>
          <a:srcRect/>
          <a:stretch>
            <a:fillRect/>
          </a:stretch>
        </p:blipFill>
        <p:spPr bwMode="auto">
          <a:xfrm>
            <a:off x="1" y="0"/>
            <a:ext cx="9143999" cy="685799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2920" y="5229200"/>
            <a:ext cx="8183880" cy="1080120"/>
          </a:xfrm>
        </p:spPr>
        <p:txBody>
          <a:bodyPr>
            <a:noAutofit/>
          </a:bodyPr>
          <a:lstStyle/>
          <a:p>
            <a:r>
              <a:rPr lang="ru-RU" sz="1600" dirty="0" smtClean="0"/>
              <a:t>(Методические рекомендации по проектированию дополнительных общеразвивающих программ, направленных письмом Минобрнауки России от 18.11.2015 № 09-3242.) </a:t>
            </a:r>
            <a:endParaRPr lang="ru-RU" sz="1600" dirty="0"/>
          </a:p>
        </p:txBody>
      </p:sp>
      <p:sp>
        <p:nvSpPr>
          <p:cNvPr id="2" name="Содержимое 1"/>
          <p:cNvSpPr>
            <a:spLocks noGrp="1"/>
          </p:cNvSpPr>
          <p:nvPr>
            <p:ph sz="half" idx="1"/>
          </p:nvPr>
        </p:nvSpPr>
        <p:spPr>
          <a:xfrm>
            <a:off x="323528" y="530352"/>
            <a:ext cx="4896544" cy="4389120"/>
          </a:xfrm>
        </p:spPr>
        <p:txBody>
          <a:bodyPr>
            <a:normAutofit fontScale="70000" lnSpcReduction="20000"/>
          </a:bodyPr>
          <a:lstStyle/>
          <a:p>
            <a:pPr algn="just">
              <a:buNone/>
            </a:pPr>
            <a:r>
              <a:rPr lang="ru-RU" sz="4000" b="1" dirty="0" smtClean="0">
                <a:latin typeface="Arial Narrow" pitchFamily="34" charset="0"/>
                <a:cs typeface="Arial" pitchFamily="34" charset="0"/>
              </a:rPr>
              <a:t>«</a:t>
            </a:r>
            <a:r>
              <a:rPr lang="ru-RU" sz="3400" b="1" dirty="0" smtClean="0">
                <a:latin typeface="Arial Narrow" pitchFamily="34" charset="0"/>
                <a:cs typeface="Arial" pitchFamily="34" charset="0"/>
              </a:rPr>
              <a:t>Принцип программоориентированности</a:t>
            </a:r>
            <a:r>
              <a:rPr lang="ru-RU" sz="4000" b="1" dirty="0" smtClean="0">
                <a:latin typeface="Arial Narrow" pitchFamily="34" charset="0"/>
                <a:cs typeface="Arial" pitchFamily="34" charset="0"/>
              </a:rPr>
              <a:t>» </a:t>
            </a:r>
            <a:r>
              <a:rPr lang="ru-RU" sz="4000" dirty="0" smtClean="0">
                <a:latin typeface="Arial Narrow" pitchFamily="34" charset="0"/>
                <a:cs typeface="Arial" pitchFamily="34" charset="0"/>
              </a:rPr>
              <a:t>-</a:t>
            </a:r>
          </a:p>
          <a:p>
            <a:pPr algn="just">
              <a:buNone/>
            </a:pPr>
            <a:endParaRPr lang="ru-RU" sz="4000" dirty="0" smtClean="0">
              <a:latin typeface="Arial Narrow" pitchFamily="34" charset="0"/>
              <a:cs typeface="Arial" pitchFamily="34" charset="0"/>
            </a:endParaRPr>
          </a:p>
          <a:p>
            <a:pPr algn="just">
              <a:buNone/>
            </a:pPr>
            <a:r>
              <a:rPr lang="ru-RU" sz="4000" dirty="0" smtClean="0">
                <a:latin typeface="Arial Narrow" pitchFamily="34" charset="0"/>
                <a:cs typeface="Arial" pitchFamily="34" charset="0"/>
              </a:rPr>
              <a:t> базовым элементом системы дополнительного образования рассматривается образовательная программа. </a:t>
            </a:r>
          </a:p>
          <a:p>
            <a:pPr algn="just">
              <a:buNone/>
            </a:pPr>
            <a:endParaRPr lang="ru-RU" sz="3400" dirty="0" smtClean="0">
              <a:latin typeface="Arial Narrow" pitchFamily="34" charset="0"/>
              <a:cs typeface="Arial" pitchFamily="34" charset="0"/>
            </a:endParaRPr>
          </a:p>
          <a:p>
            <a:pPr algn="r">
              <a:buNone/>
            </a:pPr>
            <a:r>
              <a:rPr lang="ru-RU" sz="2800" i="1" dirty="0" smtClean="0">
                <a:latin typeface="Arial Narrow" pitchFamily="34" charset="0"/>
                <a:cs typeface="Arial" pitchFamily="34" charset="0"/>
              </a:rPr>
              <a:t>Концепция развития дополнительного образования детей (распоряжение Правительства РФ от 04 сентября 2014 г. № 1726-р), </a:t>
            </a:r>
          </a:p>
          <a:p>
            <a:pPr algn="r">
              <a:buNone/>
            </a:pPr>
            <a:endParaRPr lang="ru-RU" dirty="0" smtClean="0">
              <a:latin typeface="Arial Narrow" pitchFamily="34" charset="0"/>
            </a:endParaRPr>
          </a:p>
          <a:p>
            <a:pPr algn="just">
              <a:buNone/>
            </a:pPr>
            <a:endParaRPr lang="ru-RU" dirty="0">
              <a:latin typeface="Arial Narrow" pitchFamily="34" charset="0"/>
              <a:cs typeface="Arial" pitchFamily="34" charset="0"/>
            </a:endParaRPr>
          </a:p>
        </p:txBody>
      </p:sp>
      <p:sp>
        <p:nvSpPr>
          <p:cNvPr id="5" name="Содержимое 4"/>
          <p:cNvSpPr>
            <a:spLocks noGrp="1"/>
          </p:cNvSpPr>
          <p:nvPr>
            <p:ph sz="half" idx="2"/>
          </p:nvPr>
        </p:nvSpPr>
        <p:spPr>
          <a:xfrm>
            <a:off x="5292080" y="530352"/>
            <a:ext cx="3395200" cy="4986880"/>
          </a:xfrm>
        </p:spPr>
        <p:txBody>
          <a:bodyPr>
            <a:normAutofit fontScale="70000" lnSpcReduction="20000"/>
          </a:bodyPr>
          <a:lstStyle/>
          <a:p>
            <a:pPr>
              <a:buNone/>
            </a:pPr>
            <a:r>
              <a:rPr lang="ru-RU" b="1" dirty="0" smtClean="0">
                <a:latin typeface="Arial Narrow" pitchFamily="34" charset="0"/>
                <a:cs typeface="Arial" pitchFamily="34" charset="0"/>
              </a:rPr>
              <a:t>Образовательная программа</a:t>
            </a:r>
            <a:r>
              <a:rPr lang="ru-RU" dirty="0" smtClean="0">
                <a:latin typeface="Arial Narrow" pitchFamily="34" charset="0"/>
                <a:cs typeface="Arial" pitchFamily="34" charset="0"/>
              </a:rPr>
              <a:t> - комплекс основных характеристик образования (объем, содержание, планируемые результаты), организационно-педагогических условий и в случаях, предусмотренных настоящим Федеральным законом, форм аттестации, который представлен в виде учебного плана, календарного учебного графика, рабочих программ учебных предметов, курсов, дисциплин (модулей), иных компонентов, а также оценочных и методических материалов.</a:t>
            </a:r>
          </a:p>
          <a:p>
            <a:pPr algn="just">
              <a:buNone/>
            </a:pPr>
            <a:r>
              <a:rPr lang="ru-RU" dirty="0" smtClean="0">
                <a:latin typeface="Arial Narrow" pitchFamily="34" charset="0"/>
                <a:cs typeface="Arial" pitchFamily="34" charset="0"/>
              </a:rPr>
              <a:t>(</a:t>
            </a:r>
            <a:r>
              <a:rPr lang="ru-RU" i="1" dirty="0" smtClean="0">
                <a:latin typeface="Arial Narrow" pitchFamily="34" charset="0"/>
                <a:cs typeface="Arial" pitchFamily="34" charset="0"/>
              </a:rPr>
              <a:t>п.9, ст.2 Федерального Закона РФ «Об образовании в Российской Федерации»).</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2920" y="4653136"/>
            <a:ext cx="8183880" cy="1296144"/>
          </a:xfrm>
        </p:spPr>
        <p:txBody>
          <a:bodyPr>
            <a:noAutofit/>
          </a:bodyPr>
          <a:lstStyle/>
          <a:p>
            <a:r>
              <a:rPr lang="ru-RU" sz="2000" dirty="0">
                <a:solidFill>
                  <a:srgbClr val="F07F09">
                    <a:tint val="88000"/>
                    <a:satMod val="150000"/>
                  </a:srgbClr>
                </a:solidFill>
              </a:rPr>
              <a:t>Методические рекомендации по проектированию дополнительных общеразвивающих программ, </a:t>
            </a:r>
            <a:r>
              <a:rPr lang="ru-RU" sz="2000" dirty="0" smtClean="0">
                <a:solidFill>
                  <a:srgbClr val="F07F09">
                    <a:tint val="88000"/>
                    <a:satMod val="150000"/>
                  </a:srgbClr>
                </a:solidFill>
              </a:rPr>
              <a:t>направленные </a:t>
            </a:r>
            <a:r>
              <a:rPr lang="ru-RU" sz="2000" dirty="0">
                <a:solidFill>
                  <a:srgbClr val="F07F09">
                    <a:tint val="88000"/>
                    <a:satMod val="150000"/>
                  </a:srgbClr>
                </a:solidFill>
              </a:rPr>
              <a:t>письмом </a:t>
            </a:r>
            <a:r>
              <a:rPr lang="ru-RU" sz="2000" dirty="0" err="1">
                <a:solidFill>
                  <a:srgbClr val="F07F09">
                    <a:tint val="88000"/>
                    <a:satMod val="150000"/>
                  </a:srgbClr>
                </a:solidFill>
              </a:rPr>
              <a:t>Минобрнауки</a:t>
            </a:r>
            <a:r>
              <a:rPr lang="ru-RU" sz="2000" dirty="0">
                <a:solidFill>
                  <a:srgbClr val="F07F09">
                    <a:tint val="88000"/>
                    <a:satMod val="150000"/>
                  </a:srgbClr>
                </a:solidFill>
              </a:rPr>
              <a:t> России от 18.11.2015 № 09-3242</a:t>
            </a:r>
            <a:r>
              <a:rPr lang="ru-RU" sz="2000" dirty="0" smtClean="0">
                <a:solidFill>
                  <a:srgbClr val="F07F09">
                    <a:tint val="88000"/>
                    <a:satMod val="150000"/>
                  </a:srgbClr>
                </a:solidFill>
              </a:rPr>
              <a:t>. </a:t>
            </a:r>
            <a:endParaRPr lang="ru-RU" sz="2000" dirty="0"/>
          </a:p>
        </p:txBody>
      </p:sp>
      <p:sp>
        <p:nvSpPr>
          <p:cNvPr id="6" name="Объект 5"/>
          <p:cNvSpPr>
            <a:spLocks noGrp="1"/>
          </p:cNvSpPr>
          <p:nvPr>
            <p:ph idx="1"/>
          </p:nvPr>
        </p:nvSpPr>
        <p:spPr/>
        <p:txBody>
          <a:bodyPr/>
          <a:lstStyle/>
          <a:p>
            <a:pPr marL="0" indent="0" algn="ctr">
              <a:lnSpc>
                <a:spcPct val="115000"/>
              </a:lnSpc>
              <a:spcAft>
                <a:spcPts val="1000"/>
              </a:spcAft>
              <a:buNone/>
            </a:pPr>
            <a:r>
              <a:rPr lang="ru-RU" dirty="0">
                <a:latin typeface="Arial Narrow"/>
                <a:ea typeface="Calibri"/>
                <a:cs typeface="Times New Roman"/>
              </a:rPr>
              <a:t>Дополнительные общеобразовательные общеразвивающие программы (ДООП) являются видом и подвидом образовательных программ, для разработки которых, в соответствии с действующим законодательством, не применяются федеральные государственные образовательные стандарты и/или федеральные государственные требования.</a:t>
            </a:r>
            <a:endParaRPr lang="ru-RU" sz="2000" dirty="0">
              <a:latin typeface="Calibri"/>
              <a:ea typeface="Calibri"/>
              <a:cs typeface="Times New Roman"/>
            </a:endParaRPr>
          </a:p>
          <a:p>
            <a:endParaRPr lang="ru-RU" dirty="0"/>
          </a:p>
        </p:txBody>
      </p:sp>
    </p:spTree>
    <p:extLst>
      <p:ext uri="{BB962C8B-B14F-4D97-AF65-F5344CB8AC3E}">
        <p14:creationId xmlns:p14="http://schemas.microsoft.com/office/powerpoint/2010/main" val="217930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869160"/>
            <a:ext cx="8183880" cy="1167990"/>
          </a:xfrm>
        </p:spPr>
        <p:txBody>
          <a:bodyPr>
            <a:noAutofit/>
          </a:bodyPr>
          <a:lstStyle/>
          <a:p>
            <a:pPr algn="ctr"/>
            <a:r>
              <a:rPr lang="ru-RU" sz="1800" dirty="0">
                <a:solidFill>
                  <a:srgbClr val="F07F09">
                    <a:tint val="88000"/>
                    <a:satMod val="150000"/>
                  </a:srgbClr>
                </a:solidFill>
              </a:rPr>
              <a:t>Методические рекомендации по проектированию дополнительных общеразвивающих программ, направленные письмом </a:t>
            </a:r>
            <a:r>
              <a:rPr lang="ru-RU" sz="1800" dirty="0" err="1">
                <a:solidFill>
                  <a:srgbClr val="F07F09">
                    <a:tint val="88000"/>
                    <a:satMod val="150000"/>
                  </a:srgbClr>
                </a:solidFill>
              </a:rPr>
              <a:t>Минобрнауки</a:t>
            </a:r>
            <a:r>
              <a:rPr lang="ru-RU" sz="1800" dirty="0">
                <a:solidFill>
                  <a:srgbClr val="F07F09">
                    <a:tint val="88000"/>
                    <a:satMod val="150000"/>
                  </a:srgbClr>
                </a:solidFill>
              </a:rPr>
              <a:t> России </a:t>
            </a:r>
            <a:r>
              <a:rPr lang="ru-RU" sz="1800" dirty="0" smtClean="0">
                <a:solidFill>
                  <a:srgbClr val="F07F09">
                    <a:tint val="88000"/>
                    <a:satMod val="150000"/>
                  </a:srgbClr>
                </a:solidFill>
              </a:rPr>
              <a:t/>
            </a:r>
            <a:br>
              <a:rPr lang="ru-RU" sz="1800" dirty="0" smtClean="0">
                <a:solidFill>
                  <a:srgbClr val="F07F09">
                    <a:tint val="88000"/>
                    <a:satMod val="150000"/>
                  </a:srgbClr>
                </a:solidFill>
              </a:rPr>
            </a:br>
            <a:r>
              <a:rPr lang="ru-RU" sz="1800" dirty="0" smtClean="0">
                <a:solidFill>
                  <a:srgbClr val="F07F09">
                    <a:tint val="88000"/>
                    <a:satMod val="150000"/>
                  </a:srgbClr>
                </a:solidFill>
              </a:rPr>
              <a:t>от </a:t>
            </a:r>
            <a:r>
              <a:rPr lang="ru-RU" sz="1800" dirty="0">
                <a:solidFill>
                  <a:srgbClr val="F07F09">
                    <a:tint val="88000"/>
                    <a:satMod val="150000"/>
                  </a:srgbClr>
                </a:solidFill>
              </a:rPr>
              <a:t>18.11.2015 № 09-3242. </a:t>
            </a:r>
            <a:endParaRPr lang="ru-RU" sz="1800" dirty="0"/>
          </a:p>
        </p:txBody>
      </p:sp>
      <p:sp>
        <p:nvSpPr>
          <p:cNvPr id="3" name="Содержимое 2"/>
          <p:cNvSpPr>
            <a:spLocks noGrp="1"/>
          </p:cNvSpPr>
          <p:nvPr>
            <p:ph sz="half" idx="1"/>
          </p:nvPr>
        </p:nvSpPr>
        <p:spPr>
          <a:xfrm>
            <a:off x="514352" y="530352"/>
            <a:ext cx="4633712" cy="4194792"/>
          </a:xfrm>
        </p:spPr>
        <p:txBody>
          <a:bodyPr>
            <a:noAutofit/>
          </a:bodyPr>
          <a:lstStyle/>
          <a:p>
            <a:pPr algn="ctr">
              <a:buNone/>
            </a:pPr>
            <a:endParaRPr lang="ru-RU" sz="1600" b="1" dirty="0"/>
          </a:p>
        </p:txBody>
      </p:sp>
      <p:sp>
        <p:nvSpPr>
          <p:cNvPr id="4" name="Содержимое 3"/>
          <p:cNvSpPr>
            <a:spLocks noGrp="1"/>
          </p:cNvSpPr>
          <p:nvPr>
            <p:ph sz="half" idx="2"/>
          </p:nvPr>
        </p:nvSpPr>
        <p:spPr>
          <a:xfrm>
            <a:off x="4644008" y="530352"/>
            <a:ext cx="4104456" cy="4194792"/>
          </a:xfrm>
        </p:spPr>
        <p:txBody>
          <a:bodyPr>
            <a:normAutofit fontScale="77500" lnSpcReduction="20000"/>
          </a:bodyPr>
          <a:lstStyle/>
          <a:p>
            <a:r>
              <a:rPr lang="ru-RU" b="1" i="1" dirty="0" smtClean="0"/>
              <a:t>Типовая модель ДООП 1. «Традиционная образовательная программа»</a:t>
            </a:r>
          </a:p>
          <a:p>
            <a:pPr>
              <a:buNone/>
            </a:pPr>
            <a:r>
              <a:rPr lang="ru-RU" b="1" i="1" dirty="0" smtClean="0"/>
              <a:t> </a:t>
            </a:r>
          </a:p>
          <a:p>
            <a:r>
              <a:rPr lang="ru-RU" b="1" i="1" dirty="0" smtClean="0"/>
              <a:t>Типовая модель ДООП 2. «Разноуровневая образовательная программа» </a:t>
            </a:r>
          </a:p>
          <a:p>
            <a:endParaRPr lang="ru-RU" b="1" i="1" dirty="0" smtClean="0"/>
          </a:p>
          <a:p>
            <a:r>
              <a:rPr lang="ru-RU" b="1" i="1" dirty="0" smtClean="0"/>
              <a:t>Типовая модель ДООП 3. «Модульная образовательная программа»</a:t>
            </a:r>
          </a:p>
          <a:p>
            <a:endParaRPr lang="ru-RU" dirty="0"/>
          </a:p>
        </p:txBody>
      </p:sp>
      <p:pic>
        <p:nvPicPr>
          <p:cNvPr id="1026" name="Picture 2" descr="C:\Users\Bayanovao\Desktop\NeNz7WW7Am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548680"/>
            <a:ext cx="3240360" cy="4176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509120"/>
            <a:ext cx="8183880" cy="1528030"/>
          </a:xfrm>
        </p:spPr>
        <p:txBody>
          <a:bodyPr>
            <a:normAutofit/>
          </a:bodyPr>
          <a:lstStyle/>
          <a:p>
            <a:pPr algn="ctr"/>
            <a:r>
              <a:rPr lang="ru-RU" sz="2000" dirty="0" smtClean="0"/>
              <a:t>«Сетевое взаимодействие организаций, реализующих дополнительные образовательные программы» </a:t>
            </a:r>
            <a:br>
              <a:rPr lang="ru-RU" sz="2000" dirty="0" smtClean="0"/>
            </a:br>
            <a:endParaRPr lang="ru-RU" sz="2000" dirty="0">
              <a:latin typeface="Arial Narrow" pitchFamily="34" charset="0"/>
              <a:cs typeface="Arial" pitchFamily="34" charset="0"/>
            </a:endParaRPr>
          </a:p>
        </p:txBody>
      </p:sp>
      <p:sp>
        <p:nvSpPr>
          <p:cNvPr id="3" name="Содержимое 2"/>
          <p:cNvSpPr>
            <a:spLocks noGrp="1"/>
          </p:cNvSpPr>
          <p:nvPr>
            <p:ph sz="half" idx="1"/>
          </p:nvPr>
        </p:nvSpPr>
        <p:spPr>
          <a:xfrm>
            <a:off x="514352" y="530352"/>
            <a:ext cx="4417688" cy="4389120"/>
          </a:xfrm>
        </p:spPr>
        <p:txBody>
          <a:bodyPr>
            <a:normAutofit fontScale="62500" lnSpcReduction="20000"/>
          </a:bodyPr>
          <a:lstStyle/>
          <a:p>
            <a:r>
              <a:rPr lang="ru-RU" dirty="0" smtClean="0"/>
              <a:t>Сетевая форма реализации образовательных программ осуществляется на основании </a:t>
            </a:r>
            <a:r>
              <a:rPr lang="ru-RU" b="1" dirty="0" smtClean="0"/>
              <a:t>договора </a:t>
            </a:r>
            <a:r>
              <a:rPr lang="ru-RU" dirty="0" smtClean="0"/>
              <a:t>между вышеуказанными организациями, и совместно разработанными и утвержденными образовательными программами.</a:t>
            </a:r>
          </a:p>
          <a:p>
            <a:pPr>
              <a:buNone/>
            </a:pPr>
            <a:endParaRPr lang="ru-RU" dirty="0" smtClean="0"/>
          </a:p>
          <a:p>
            <a:pPr>
              <a:buNone/>
            </a:pPr>
            <a:endParaRPr lang="ru-RU" dirty="0" smtClean="0"/>
          </a:p>
          <a:p>
            <a:pPr>
              <a:buNone/>
            </a:pPr>
            <a:r>
              <a:rPr lang="ru-RU" dirty="0" smtClean="0"/>
              <a:t> </a:t>
            </a:r>
          </a:p>
          <a:p>
            <a:r>
              <a:rPr lang="ru-RU" dirty="0" smtClean="0"/>
              <a:t>Совместная образовательная программа должна полностью </a:t>
            </a:r>
            <a:r>
              <a:rPr lang="ru-RU" b="1" dirty="0" smtClean="0"/>
              <a:t>синхронизировать учебные планы и календарные учебные графики </a:t>
            </a:r>
            <a:r>
              <a:rPr lang="ru-RU" dirty="0" smtClean="0"/>
              <a:t>двух организаций и четко определять ответственность за предоставляемый ресурс на каждом из  этапов ее реализации.</a:t>
            </a:r>
            <a:endParaRPr lang="ru-RU" dirty="0"/>
          </a:p>
        </p:txBody>
      </p:sp>
      <p:sp>
        <p:nvSpPr>
          <p:cNvPr id="4" name="Содержимое 3"/>
          <p:cNvSpPr>
            <a:spLocks noGrp="1"/>
          </p:cNvSpPr>
          <p:nvPr>
            <p:ph sz="half" idx="2"/>
          </p:nvPr>
        </p:nvSpPr>
        <p:spPr>
          <a:xfrm>
            <a:off x="4860032" y="530352"/>
            <a:ext cx="3827248" cy="3834752"/>
          </a:xfrm>
        </p:spPr>
        <p:txBody>
          <a:bodyPr>
            <a:normAutofit fontScale="62500" lnSpcReduction="20000"/>
          </a:bodyPr>
          <a:lstStyle/>
          <a:p>
            <a:r>
              <a:rPr lang="ru-RU" dirty="0" smtClean="0"/>
              <a:t>Более всего подходит модульная структура образовательной программы либо разноуровневые программы.</a:t>
            </a:r>
          </a:p>
          <a:p>
            <a:pPr>
              <a:buNone/>
            </a:pPr>
            <a:r>
              <a:rPr lang="ru-RU" dirty="0" smtClean="0"/>
              <a:t> </a:t>
            </a:r>
          </a:p>
          <a:p>
            <a:r>
              <a:rPr lang="ru-RU" dirty="0" smtClean="0"/>
              <a:t>Каждая из организаций, осуществляющих образовательную деятельность, самостоятельно реализует определенный договором о сетевой форме модуль или уровень образовательной программы</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589240"/>
            <a:ext cx="8183880" cy="936104"/>
          </a:xfrm>
        </p:spPr>
        <p:txBody>
          <a:bodyPr>
            <a:normAutofit fontScale="90000"/>
          </a:bodyPr>
          <a:lstStyle/>
          <a:p>
            <a:pPr algn="ctr"/>
            <a:r>
              <a:rPr lang="ru-RU" sz="2200" dirty="0" smtClean="0"/>
              <a:t>Естественнонаучная направленность дополнительного  образования</a:t>
            </a:r>
            <a:r>
              <a:rPr lang="ru-RU" sz="2400" dirty="0" smtClean="0"/>
              <a:t/>
            </a:r>
            <a:br>
              <a:rPr lang="ru-RU" sz="2400" dirty="0" smtClean="0"/>
            </a:br>
            <a:r>
              <a:rPr lang="ru-RU" sz="2400" dirty="0" smtClean="0"/>
              <a:t> </a:t>
            </a:r>
            <a:r>
              <a:rPr lang="ru-RU" sz="1600" b="0" dirty="0" smtClean="0"/>
              <a:t>(«Основные направления развития естественнонаучной направленности дополнительного образования детей в Российской Федерации» ФГБОУ ДОД ФДЭБЦ. 2016 год). </a:t>
            </a:r>
            <a:br>
              <a:rPr lang="ru-RU" sz="1600" b="0" dirty="0" smtClean="0"/>
            </a:br>
            <a:endParaRPr lang="ru-RU" sz="1600" b="0" dirty="0">
              <a:latin typeface="Arial Narrow" pitchFamily="34" charset="0"/>
            </a:endParaRPr>
          </a:p>
        </p:txBody>
      </p:sp>
      <p:sp>
        <p:nvSpPr>
          <p:cNvPr id="9" name="Содержимое 8"/>
          <p:cNvSpPr>
            <a:spLocks noGrp="1"/>
          </p:cNvSpPr>
          <p:nvPr>
            <p:ph idx="1"/>
          </p:nvPr>
        </p:nvSpPr>
        <p:spPr/>
        <p:txBody>
          <a:bodyPr/>
          <a:lstStyle/>
          <a:p>
            <a:endParaRPr lang="ru-RU" dirty="0"/>
          </a:p>
        </p:txBody>
      </p:sp>
      <p:sp>
        <p:nvSpPr>
          <p:cNvPr id="10" name="Скругленный прямоугольник 9"/>
          <p:cNvSpPr/>
          <p:nvPr/>
        </p:nvSpPr>
        <p:spPr>
          <a:xfrm>
            <a:off x="179512" y="2636912"/>
            <a:ext cx="5328592" cy="21602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smtClean="0"/>
              <a:t>Физико-химический</a:t>
            </a:r>
            <a:r>
              <a:rPr lang="ru-RU" dirty="0" smtClean="0"/>
              <a:t> тематический цикл включает физику, астрономию, химию – в аспекте изучения природных явлений и решения экологических проблем. </a:t>
            </a:r>
            <a:endParaRPr lang="ru-RU" dirty="0"/>
          </a:p>
        </p:txBody>
      </p:sp>
      <p:sp>
        <p:nvSpPr>
          <p:cNvPr id="12" name="Скругленный прямоугольник 11"/>
          <p:cNvSpPr/>
          <p:nvPr/>
        </p:nvSpPr>
        <p:spPr>
          <a:xfrm>
            <a:off x="683568" y="188640"/>
            <a:ext cx="6120680" cy="26642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t>Эколого-биологический </a:t>
            </a:r>
            <a:r>
              <a:rPr lang="ru-RU" dirty="0" smtClean="0"/>
              <a:t>тематический цикл биология, экология, а также прикладные направления, связанные с биологией, в том числе медицинская тематика </a:t>
            </a:r>
            <a:endParaRPr lang="ru-RU" dirty="0"/>
          </a:p>
        </p:txBody>
      </p:sp>
      <p:sp>
        <p:nvSpPr>
          <p:cNvPr id="14" name="Скругленный прямоугольник 13"/>
          <p:cNvSpPr/>
          <p:nvPr/>
        </p:nvSpPr>
        <p:spPr>
          <a:xfrm>
            <a:off x="5220072" y="1988840"/>
            <a:ext cx="3672408" cy="28803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b="1" dirty="0" smtClean="0"/>
              <a:t>Физико-географический</a:t>
            </a:r>
            <a:r>
              <a:rPr lang="ru-RU" sz="1600" dirty="0" smtClean="0"/>
              <a:t> тематический цикл включает, помимо собственно физической географии, весь комплекс наук о Земле, сочетающий изучение объектов неживой и живой природы в географическом пространстве.</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5445224"/>
            <a:ext cx="8183880" cy="792088"/>
          </a:xfrm>
        </p:spPr>
        <p:txBody>
          <a:bodyPr>
            <a:noAutofit/>
          </a:bodyPr>
          <a:lstStyle/>
          <a:p>
            <a:pPr algn="ctr"/>
            <a:r>
              <a:rPr lang="ru-RU" sz="2400" dirty="0" smtClean="0"/>
              <a:t>Мониторинг регионального Ресурсного центра (Тюменская область)</a:t>
            </a:r>
            <a:endParaRPr lang="ru-RU" sz="2400" dirty="0"/>
          </a:p>
        </p:txBody>
      </p:sp>
      <p:sp>
        <p:nvSpPr>
          <p:cNvPr id="5" name="Текст 4"/>
          <p:cNvSpPr>
            <a:spLocks noGrp="1"/>
          </p:cNvSpPr>
          <p:nvPr>
            <p:ph type="body" idx="1"/>
          </p:nvPr>
        </p:nvSpPr>
        <p:spPr>
          <a:xfrm>
            <a:off x="607224" y="579438"/>
            <a:ext cx="3931920" cy="1049362"/>
          </a:xfrm>
        </p:spPr>
        <p:txBody>
          <a:bodyPr>
            <a:normAutofit fontScale="55000" lnSpcReduction="20000"/>
          </a:bodyPr>
          <a:lstStyle/>
          <a:p>
            <a:pPr algn="ctr"/>
            <a:r>
              <a:rPr lang="ru-RU" dirty="0" smtClean="0"/>
              <a:t>Мониторинг программ дополнительного образования и внеурочной деятельности естественнонаучной направленности 2016-2017 у.г. </a:t>
            </a:r>
            <a:endParaRPr lang="ru-RU" dirty="0"/>
          </a:p>
        </p:txBody>
      </p:sp>
      <p:sp>
        <p:nvSpPr>
          <p:cNvPr id="7" name="Текст 6"/>
          <p:cNvSpPr>
            <a:spLocks noGrp="1"/>
          </p:cNvSpPr>
          <p:nvPr>
            <p:ph type="body" sz="half" idx="3"/>
          </p:nvPr>
        </p:nvSpPr>
        <p:spPr>
          <a:xfrm>
            <a:off x="4644008" y="548680"/>
            <a:ext cx="3931920" cy="1080120"/>
          </a:xfrm>
        </p:spPr>
        <p:txBody>
          <a:bodyPr>
            <a:noAutofit/>
          </a:bodyPr>
          <a:lstStyle/>
          <a:p>
            <a:pPr algn="ctr"/>
            <a:r>
              <a:rPr lang="ru-RU" sz="1200" dirty="0" smtClean="0"/>
              <a:t>Реестр организаций дополнительного образования субъекта Российской Федерации, участвующих в реализации дополнительных общеобразовательных  программ естественнонаучной направленности</a:t>
            </a:r>
            <a:endParaRPr lang="ru-RU" sz="1200" dirty="0"/>
          </a:p>
        </p:txBody>
      </p:sp>
      <p:sp>
        <p:nvSpPr>
          <p:cNvPr id="6" name="Содержимое 5"/>
          <p:cNvSpPr>
            <a:spLocks noGrp="1"/>
          </p:cNvSpPr>
          <p:nvPr>
            <p:ph sz="quarter" idx="2"/>
          </p:nvPr>
        </p:nvSpPr>
        <p:spPr>
          <a:xfrm>
            <a:off x="467544" y="1700808"/>
            <a:ext cx="4392488" cy="3600400"/>
          </a:xfrm>
        </p:spPr>
        <p:txBody>
          <a:bodyPr>
            <a:normAutofit/>
          </a:bodyPr>
          <a:lstStyle/>
          <a:p>
            <a:pPr marL="0" indent="0">
              <a:buNone/>
            </a:pPr>
            <a:endParaRPr lang="ru-RU" dirty="0" smtClean="0"/>
          </a:p>
          <a:p>
            <a:endParaRPr lang="ru-RU" dirty="0"/>
          </a:p>
        </p:txBody>
      </p:sp>
      <p:sp>
        <p:nvSpPr>
          <p:cNvPr id="8" name="Содержимое 7"/>
          <p:cNvSpPr>
            <a:spLocks noGrp="1"/>
          </p:cNvSpPr>
          <p:nvPr>
            <p:ph sz="quarter" idx="4"/>
          </p:nvPr>
        </p:nvSpPr>
        <p:spPr>
          <a:xfrm>
            <a:off x="4932039" y="1700808"/>
            <a:ext cx="3652049" cy="3528392"/>
          </a:xfrm>
        </p:spPr>
        <p:txBody>
          <a:bodyPr>
            <a:normAutofit fontScale="92500" lnSpcReduction="20000"/>
          </a:bodyPr>
          <a:lstStyle/>
          <a:p>
            <a:pPr algn="just">
              <a:buNone/>
            </a:pPr>
            <a:r>
              <a:rPr lang="ru-RU" dirty="0" smtClean="0"/>
              <a:t>Отсутствуют: </a:t>
            </a:r>
            <a:br>
              <a:rPr lang="ru-RU" dirty="0" smtClean="0"/>
            </a:br>
            <a:r>
              <a:rPr lang="ru-RU" dirty="0" smtClean="0"/>
              <a:t>в </a:t>
            </a:r>
          </a:p>
          <a:p>
            <a:pPr algn="just">
              <a:buFont typeface="Wingdings" pitchFamily="2" charset="2"/>
              <a:buChar char="§"/>
            </a:pPr>
            <a:r>
              <a:rPr lang="ru-RU" dirty="0" smtClean="0"/>
              <a:t>Абатском, </a:t>
            </a:r>
          </a:p>
          <a:p>
            <a:pPr algn="just">
              <a:buFont typeface="Wingdings" pitchFamily="2" charset="2"/>
              <a:buChar char="§"/>
            </a:pPr>
            <a:r>
              <a:rPr lang="ru-RU" dirty="0" smtClean="0"/>
              <a:t>Армизонском,</a:t>
            </a:r>
          </a:p>
          <a:p>
            <a:pPr algn="just">
              <a:buFont typeface="Wingdings" pitchFamily="2" charset="2"/>
              <a:buChar char="§"/>
            </a:pPr>
            <a:r>
              <a:rPr lang="ru-RU" dirty="0" smtClean="0"/>
              <a:t>Аромашевском,</a:t>
            </a:r>
          </a:p>
          <a:p>
            <a:pPr algn="just">
              <a:buFont typeface="Wingdings" pitchFamily="2" charset="2"/>
              <a:buChar char="§"/>
            </a:pPr>
            <a:r>
              <a:rPr lang="ru-RU" dirty="0" smtClean="0"/>
              <a:t>Бердюжском,</a:t>
            </a:r>
          </a:p>
          <a:p>
            <a:pPr algn="just">
              <a:buFont typeface="Wingdings" pitchFamily="2" charset="2"/>
              <a:buChar char="§"/>
            </a:pPr>
            <a:r>
              <a:rPr lang="ru-RU" dirty="0" smtClean="0"/>
              <a:t>Исетском,</a:t>
            </a:r>
          </a:p>
          <a:p>
            <a:pPr>
              <a:buFont typeface="Wingdings" pitchFamily="2" charset="2"/>
              <a:buChar char="§"/>
            </a:pPr>
            <a:r>
              <a:rPr lang="ru-RU" dirty="0" smtClean="0"/>
              <a:t>Уватском,</a:t>
            </a:r>
          </a:p>
          <a:p>
            <a:pPr>
              <a:buFont typeface="Wingdings" pitchFamily="2" charset="2"/>
              <a:buChar char="§"/>
            </a:pPr>
            <a:r>
              <a:rPr lang="ru-RU" dirty="0" smtClean="0"/>
              <a:t> Упоровском</a:t>
            </a:r>
          </a:p>
          <a:p>
            <a:pPr>
              <a:buNone/>
            </a:pPr>
            <a:r>
              <a:rPr lang="ru-RU" dirty="0" smtClean="0"/>
              <a:t>муниципальных районах</a:t>
            </a:r>
            <a:endParaRPr lang="ru-RU" dirty="0"/>
          </a:p>
        </p:txBody>
      </p:sp>
      <p:graphicFrame>
        <p:nvGraphicFramePr>
          <p:cNvPr id="9" name="Диаграмма 8"/>
          <p:cNvGraphicFramePr>
            <a:graphicFrameLocks/>
          </p:cNvGraphicFramePr>
          <p:nvPr>
            <p:extLst>
              <p:ext uri="{D42A27DB-BD31-4B8C-83A1-F6EECF244321}">
                <p14:modId xmlns:p14="http://schemas.microsoft.com/office/powerpoint/2010/main" val="1053401153"/>
              </p:ext>
            </p:extLst>
          </p:nvPr>
        </p:nvGraphicFramePr>
        <p:xfrm>
          <a:off x="611560" y="1988840"/>
          <a:ext cx="4104456" cy="30277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Микроскоп цифровой Levenhuk DTX 5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8280920" cy="6120679"/>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854</TotalTime>
  <Words>2154</Words>
  <Application>Microsoft Office PowerPoint</Application>
  <PresentationFormat>Экран (4:3)</PresentationFormat>
  <Paragraphs>263</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Аспект</vt:lpstr>
      <vt:lpstr>«Методика использования биологической микролаборатории в ДООП естественнонаучной направленности». </vt:lpstr>
      <vt:lpstr>Список муниципальных образований - участников    регионального конкурса  инновационных программ дополнительного образования  естественнонаучной направленности (с ресурсной поддержкой) </vt:lpstr>
      <vt:lpstr>(Методические рекомендации по проектированию дополнительных общеразвивающих программ, направленных письмом Минобрнауки России от 18.11.2015 № 09-3242.) </vt:lpstr>
      <vt:lpstr>Методические рекомендации по проектированию дополнительных общеразвивающих программ, направленные письмом Минобрнауки России от 18.11.2015 № 09-3242. </vt:lpstr>
      <vt:lpstr>Методические рекомендации по проектированию дополнительных общеразвивающих программ, направленные письмом Минобрнауки России  от 18.11.2015 № 09-3242. </vt:lpstr>
      <vt:lpstr>«Сетевое взаимодействие организаций, реализующих дополнительные образовательные программы»  </vt:lpstr>
      <vt:lpstr>Естественнонаучная направленность дополнительного  образования  («Основные направления развития естественнонаучной направленности дополнительного образования детей в Российской Федерации» ФГБОУ ДОД ФДЭБЦ. 2016 год).  </vt:lpstr>
      <vt:lpstr>Мониторинг регионального Ресурсного центра (Тюменская область)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Типовая модель ДООП 1. «Традиционная образовательная программа»</vt:lpstr>
      <vt:lpstr>Типовая модель ДООП 2. «Разноуровневая образовательная программа»  </vt:lpstr>
      <vt:lpstr>Типовая модель ДООП 3. «Модульная образовательная программа»   </vt:lpstr>
      <vt:lpstr>Лабораторные работы ДООП с использованием «Биологической микролаборатории»  </vt:lpstr>
      <vt:lpstr>Лабораторные работы ДООП с использованием «Биологической микролаборатории»</vt:lpstr>
      <vt:lpstr>Лабораторные работы ДООП с использованием «Биологической микролаборатории»  </vt:lpstr>
      <vt:lpstr>Тема: Строение сетового микроскопа при подаче  на ДООП разного уровня сложности</vt:lpstr>
      <vt:lpstr>Правила работы с микроскопом</vt:lpstr>
      <vt:lpstr>Техника приготовления временного препарата </vt:lpstr>
      <vt:lpstr>Презентация PowerPoint</vt:lpstr>
      <vt:lpstr>Плазмолиз и деплазмолиз в клетках кожицы чешуи лука</vt:lpstr>
      <vt:lpstr>Инфузория – туфелька под микроскопом</vt:lpstr>
      <vt:lpstr>Лабораторные и практические  работы за курс основной школы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«Методика использования биологической микролаборатории в ДООП естественнонаучной направленности».</dc:title>
  <dc:creator>Ольга Баянова</dc:creator>
  <cp:lastModifiedBy>Ольга Баянова</cp:lastModifiedBy>
  <cp:revision>79</cp:revision>
  <dcterms:created xsi:type="dcterms:W3CDTF">2017-12-14T11:13:59Z</dcterms:created>
  <dcterms:modified xsi:type="dcterms:W3CDTF">2017-12-18T07:17:17Z</dcterms:modified>
</cp:coreProperties>
</file>