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4" r:id="rId4"/>
  </p:sldMasterIdLst>
  <p:notesMasterIdLst>
    <p:notesMasterId r:id="rId18"/>
  </p:notesMasterIdLst>
  <p:sldIdLst>
    <p:sldId id="304" r:id="rId5"/>
    <p:sldId id="307" r:id="rId6"/>
    <p:sldId id="305" r:id="rId7"/>
    <p:sldId id="268" r:id="rId8"/>
    <p:sldId id="296" r:id="rId9"/>
    <p:sldId id="297" r:id="rId10"/>
    <p:sldId id="295" r:id="rId11"/>
    <p:sldId id="298" r:id="rId12"/>
    <p:sldId id="300" r:id="rId13"/>
    <p:sldId id="303" r:id="rId14"/>
    <p:sldId id="301" r:id="rId15"/>
    <p:sldId id="302" r:id="rId16"/>
    <p:sldId id="285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Tw Cen MT" pitchFamily="34" charset="0"/>
      <p:regular r:id="rId31"/>
      <p:bold r:id="rId32"/>
      <p:italic r:id="rId33"/>
      <p:boldItalic r:id="rId34"/>
    </p:embeddedFont>
    <p:embeddedFont>
      <p:font typeface="Barlow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63A57-8C85-4A48-9460-44B3F8ED6A92}" v="1" dt="2021-10-10T12:29:49.309"/>
  </p1510:revLst>
</p1510:revInfo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куев Евгений Анатольевич" userId="S::e.a.kukuev@utmn.ru::b8b3cdce-24e7-4006-a37d-4294811c7a55" providerId="AD" clId="Web-{A5763A57-8C85-4A48-9460-44B3F8ED6A92}"/>
    <pc:docChg chg="modSld">
      <pc:chgData name="Кукуев Евгений Анатольевич" userId="S::e.a.kukuev@utmn.ru::b8b3cdce-24e7-4006-a37d-4294811c7a55" providerId="AD" clId="Web-{A5763A57-8C85-4A48-9460-44B3F8ED6A92}" dt="2021-10-10T12:29:49.309" v="0"/>
      <pc:docMkLst>
        <pc:docMk/>
      </pc:docMkLst>
      <pc:sldChg chg="addSp">
        <pc:chgData name="Кукуев Евгений Анатольевич" userId="S::e.a.kukuev@utmn.ru::b8b3cdce-24e7-4006-a37d-4294811c7a55" providerId="AD" clId="Web-{A5763A57-8C85-4A48-9460-44B3F8ED6A92}" dt="2021-10-10T12:29:49.309" v="0"/>
        <pc:sldMkLst>
          <pc:docMk/>
          <pc:sldMk cId="0" sldId="294"/>
        </pc:sldMkLst>
        <pc:spChg chg="add">
          <ac:chgData name="Кукуев Евгений Анатольевич" userId="S::e.a.kukuev@utmn.ru::b8b3cdce-24e7-4006-a37d-4294811c7a55" providerId="AD" clId="Web-{A5763A57-8C85-4A48-9460-44B3F8ED6A92}" dt="2021-10-10T12:29:49.309" v="0"/>
          <ac:spMkLst>
            <pc:docMk/>
            <pc:sldMk cId="0" sldId="294"/>
            <ac:spMk id="2" creationId="{3E8435FC-3093-469A-B709-0EA56C3080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bf067c2c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bf067c2c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f067c2c6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f067c2c6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34290" tIns="17145" rIns="34290" bIns="17145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3CE3FF-8FEB-4FAA-ADF9-55E8E8BBC4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31590"/>
            <a:ext cx="8439472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Механизм разработки и реализации индивидуального образовательного маршрута ребенка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004048" y="386789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Огороднова Ольга Васильевна,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ТюмГУ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44395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18 ноября 2021 года. Тюмень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92887" cy="7200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Основные виды активности воспитанника в ходе прохождения маршрута (</a:t>
            </a:r>
            <a:r>
              <a:rPr lang="ru-RU" sz="2000" dirty="0" smtClean="0">
                <a:solidFill>
                  <a:srgbClr val="FF0000"/>
                </a:solidFill>
              </a:rPr>
              <a:t>свяжите с ожидаемыми результатами)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411760" y="249974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Приоритетные деятельности и действия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Реализация ИОМ во </a:t>
            </a:r>
            <a:r>
              <a:rPr lang="ru-RU" sz="2000" dirty="0" smtClean="0"/>
              <a:t>времени (план) </a:t>
            </a:r>
            <a:endParaRPr sz="2000" dirty="0"/>
          </a:p>
        </p:txBody>
      </p:sp>
      <p:sp>
        <p:nvSpPr>
          <p:cNvPr id="536" name="Google Shape;536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0" name="Google Shape;540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1" name="Google Shape;541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2" name="Google Shape;542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4" name="Google Shape;544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" name="Google Shape;545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7" name="Google Shape;547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9" name="Google Shape;549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1" name="Google Shape;551;p39"/>
          <p:cNvSpPr txBox="1"/>
          <p:nvPr/>
        </p:nvSpPr>
        <p:spPr>
          <a:xfrm>
            <a:off x="539552" y="1347616"/>
            <a:ext cx="1437848" cy="91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 smtClean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Впишите совместно с воспитанником действия</a:t>
            </a:r>
            <a:endParaRPr sz="9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4" name="Google Shape;554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6" name="Google Shape;556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8" name="Google Shape;558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0" name="Google Shape;560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2" name="Google Shape;562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4" name="Google Shape;564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6" name="Google Shape;566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8" name="Google Shape;568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70" name="Google Shape;570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72" name="Google Shape;572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Нужны способы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оценки/фиксации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результатов (для самоанализа)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704213"/>
          <a:ext cx="7272808" cy="2728976"/>
        </p:xfrm>
        <a:graphic>
          <a:graphicData uri="http://schemas.openxmlformats.org/drawingml/2006/table">
            <a:tbl>
              <a:tblPr/>
              <a:tblGrid>
                <a:gridCol w="3404960"/>
                <a:gridCol w="3867848"/>
              </a:tblGrid>
              <a:tr h="81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Этапы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Способы оценки/фиксации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результатов (спросите воспитанника, обсудите с ним)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Разработка маршрута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Разбейте этап реализации на несколько подэтапов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9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Подведение итогов, рефлексия, дальнейшие планы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>
            <a:spLocks noGrp="1"/>
          </p:cNvSpPr>
          <p:nvPr>
            <p:ph type="title"/>
          </p:nvPr>
        </p:nvSpPr>
        <p:spPr>
          <a:xfrm>
            <a:off x="539552" y="123478"/>
            <a:ext cx="8424936" cy="86409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25000"/>
                  </a:schemeClr>
                </a:solidFill>
              </a:rPr>
              <a:t>SWOT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анализ (может помочь при разработке ИОМ, его могут выполнять  наставник и воспитанник  автономно, либо вместе. Можно использовать для уточнения уже сформированного маршрута)</a:t>
            </a:r>
            <a:endParaRPr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8" name="Google Shape;618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19" name="Google Shape;619;p42"/>
          <p:cNvSpPr/>
          <p:nvPr/>
        </p:nvSpPr>
        <p:spPr>
          <a:xfrm>
            <a:off x="381000" y="131085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Сильные стороны ИОМ – задача: укреплять</a:t>
            </a:r>
            <a:endParaRPr lang="en" b="1" dirty="0">
              <a:solidFill>
                <a:schemeClr val="bg2">
                  <a:lumMod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0" name="Google Shape;620;p42"/>
          <p:cNvSpPr/>
          <p:nvPr/>
        </p:nvSpPr>
        <p:spPr>
          <a:xfrm>
            <a:off x="3947727" y="131085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Слабые стороны  ИОМ – компенсировать, корректировать</a:t>
            </a:r>
            <a:endParaRPr b="1" dirty="0">
              <a:solidFill>
                <a:schemeClr val="bg2">
                  <a:lumMod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381000" y="312639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Открывающиеся возможности - использовать</a:t>
            </a:r>
            <a:endParaRPr b="1" dirty="0">
              <a:solidFill>
                <a:schemeClr val="bg2">
                  <a:lumMod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2" name="Google Shape;622;p42"/>
          <p:cNvSpPr/>
          <p:nvPr/>
        </p:nvSpPr>
        <p:spPr>
          <a:xfrm>
            <a:off x="3947727" y="312639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Имеющиеся угрозы - преодолевать</a:t>
            </a:r>
            <a:endParaRPr b="1" dirty="0">
              <a:solidFill>
                <a:schemeClr val="bg2">
                  <a:lumMod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2593136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2"/>
          <p:cNvSpPr/>
          <p:nvPr/>
        </p:nvSpPr>
        <p:spPr>
          <a:xfrm rot="5400000">
            <a:off x="27473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2"/>
          <p:cNvSpPr/>
          <p:nvPr/>
        </p:nvSpPr>
        <p:spPr>
          <a:xfrm rot="10800000">
            <a:off x="27473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2"/>
          <p:cNvSpPr/>
          <p:nvPr/>
        </p:nvSpPr>
        <p:spPr>
          <a:xfrm rot="-5400000">
            <a:off x="2593136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2"/>
          <p:cNvSpPr/>
          <p:nvPr/>
        </p:nvSpPr>
        <p:spPr>
          <a:xfrm>
            <a:off x="3149611" y="2242579"/>
            <a:ext cx="321776" cy="4422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S</a:t>
            </a:r>
          </a:p>
        </p:txBody>
      </p:sp>
      <p:sp>
        <p:nvSpPr>
          <p:cNvPr id="628" name="Google Shape;628;p42"/>
          <p:cNvSpPr/>
          <p:nvPr/>
        </p:nvSpPr>
        <p:spPr>
          <a:xfrm>
            <a:off x="4145166" y="2250298"/>
            <a:ext cx="513236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W</a:t>
            </a:r>
          </a:p>
        </p:txBody>
      </p:sp>
      <p:sp>
        <p:nvSpPr>
          <p:cNvPr id="629" name="Google Shape;629;p42"/>
          <p:cNvSpPr/>
          <p:nvPr/>
        </p:nvSpPr>
        <p:spPr>
          <a:xfrm>
            <a:off x="3115025" y="3348952"/>
            <a:ext cx="325482" cy="4440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O</a:t>
            </a:r>
          </a:p>
        </p:txBody>
      </p:sp>
      <p:sp>
        <p:nvSpPr>
          <p:cNvPr id="630" name="Google Shape;630;p42"/>
          <p:cNvSpPr/>
          <p:nvPr/>
        </p:nvSpPr>
        <p:spPr>
          <a:xfrm>
            <a:off x="4259429" y="3356674"/>
            <a:ext cx="326099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37">
            <a:extLst>
              <a:ext uri="{FF2B5EF4-FFF2-40B4-BE49-F238E27FC236}">
                <a16:creationId xmlns:a16="http://schemas.microsoft.com/office/drawing/2014/main" xmlns="" id="{FD9E14D9-D2BC-4A87-A23B-A59DE5B2F619}"/>
              </a:ext>
            </a:extLst>
          </p:cNvPr>
          <p:cNvSpPr/>
          <p:nvPr/>
        </p:nvSpPr>
        <p:spPr>
          <a:xfrm>
            <a:off x="5760131" y="1676366"/>
            <a:ext cx="3146013" cy="486844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66000">
                <a:srgbClr val="002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37">
            <a:extLst>
              <a:ext uri="{FF2B5EF4-FFF2-40B4-BE49-F238E27FC236}">
                <a16:creationId xmlns:a16="http://schemas.microsoft.com/office/drawing/2014/main" xmlns="" id="{E29EE0BF-A66A-4316-8E4A-C623177606A1}"/>
              </a:ext>
            </a:extLst>
          </p:cNvPr>
          <p:cNvSpPr/>
          <p:nvPr/>
        </p:nvSpPr>
        <p:spPr>
          <a:xfrm>
            <a:off x="224517" y="1680651"/>
            <a:ext cx="3807423" cy="472878"/>
          </a:xfrm>
          <a:prstGeom prst="roundRect">
            <a:avLst/>
          </a:prstGeom>
          <a:gradFill flip="none" rotWithShape="1">
            <a:gsLst>
              <a:gs pos="18000">
                <a:srgbClr val="002060"/>
              </a:gs>
              <a:gs pos="99000">
                <a:srgbClr val="00B0F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959571" y="2506051"/>
            <a:ext cx="2760471" cy="1327286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Процесс развития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субъектности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через активизацию индивидуального целеполагания, мышления, рефлексии, деятельности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каждой единице образовательной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399" y="324298"/>
            <a:ext cx="7344816" cy="55784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l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ШАГ 1 ПОДУМАТЬ НАД ВОПРОСОМ: КАКАЯ БЫВАЕТ ИНДИВИДУАЛИЗАЦИЯ</a:t>
            </a:r>
            <a:endParaRPr lang="ru-RU" sz="17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550" y="2463738"/>
            <a:ext cx="2776719" cy="188128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Внешняя по отношению к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воспитаннику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конструкция (совокупность  инструментов),  предоставляющая возможность формировать индивидуальную  образовательную траекторию                в условиях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множественных выборов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Arial Narrow"/>
            </a:endParaRP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538" y="1178647"/>
            <a:ext cx="3186354" cy="403957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lvl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ИНСТРУМЕНТАЛЬНЫЕ  УСЛОВИЯ ИНДИВИДУАЛИЗАЦИИ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0131" y="1140591"/>
            <a:ext cx="3159351" cy="403957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lvl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 Narrow"/>
              </a:rPr>
              <a:t>ЛИЧНОСТНО-РЕФЛЕКСИВНЫЕ МЕХАНИЗМЫ ИНДИВИДУАЛИЗАЦИИ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9982" y="4371950"/>
            <a:ext cx="4617513" cy="608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14288" rtlCol="0" anchor="ctr">
            <a:spAutoFit/>
          </a:bodyPr>
          <a:lstStyle/>
          <a:p>
            <a:pPr defTabSz="308074" hangingPunct="0">
              <a:buClrTx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Helvetica Light"/>
              </a:rPr>
              <a:t>Условия: наличие задачи «движения к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Helvetica Light"/>
              </a:rPr>
              <a:t>субъектности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Helvetica Light"/>
              </a:rPr>
              <a:t>». Воспитанник как субъект действия, собственного действия, деятельности, собственной деятельности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Helvetica Light"/>
            </a:endParaRPr>
          </a:p>
        </p:txBody>
      </p:sp>
      <p:sp>
        <p:nvSpPr>
          <p:cNvPr id="10" name="Линия">
            <a:extLst>
              <a:ext uri="{FF2B5EF4-FFF2-40B4-BE49-F238E27FC236}">
                <a16:creationId xmlns:a16="http://schemas.microsoft.com/office/drawing/2014/main" xmlns="" id="{5A4BA54F-8E97-46D7-BFB2-3A0D8D224B6D}"/>
              </a:ext>
            </a:extLst>
          </p:cNvPr>
          <p:cNvSpPr/>
          <p:nvPr/>
        </p:nvSpPr>
        <p:spPr>
          <a:xfrm>
            <a:off x="450400" y="978573"/>
            <a:ext cx="8064890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100" dirty="0">
              <a:solidFill>
                <a:srgbClr val="0D0D0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139963-8F87-4DDB-AC1E-EDDC1B414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335" y="384507"/>
            <a:ext cx="695133" cy="313526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EA11EE-9F68-4C41-9EAC-51C0162B1B04}"/>
              </a:ext>
            </a:extLst>
          </p:cNvPr>
          <p:cNvSpPr/>
          <p:nvPr/>
        </p:nvSpPr>
        <p:spPr>
          <a:xfrm>
            <a:off x="395536" y="1707655"/>
            <a:ext cx="4068452" cy="342401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ВНЕШНЯЯ ИНДИВИДУАЛИЗАЦИЯ – 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«ВИДИМЫЙ   </a:t>
            </a:r>
            <a:r>
              <a:rPr lang="ru-RU" sz="1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ОБРАЗОВАТЕЛЬНЫЙ ПЛАН, ПРОГРАММА»</a:t>
            </a:r>
            <a:endParaRPr lang="ru-RU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 Narrow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BD58664-36C0-4BE6-B32A-AF2A2A5A3DDE}"/>
              </a:ext>
            </a:extLst>
          </p:cNvPr>
          <p:cNvSpPr/>
          <p:nvPr/>
        </p:nvSpPr>
        <p:spPr>
          <a:xfrm>
            <a:off x="5868143" y="1735745"/>
            <a:ext cx="3750993" cy="403957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ВНУТРЕННЯЯ ИНДИВИДУАЛИЗАЦИЯ – 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«</a:t>
            </a:r>
            <a:r>
              <a:rPr lang="ru-RU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Arial Narrow"/>
              </a:rPr>
              <a:t>НЕВИДИМАЯ ПРОГРАММА»</a:t>
            </a:r>
            <a:endParaRPr lang="ru-RU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Arial Narrow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37E0173-7334-4DDE-A773-667608176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075" y="1982999"/>
            <a:ext cx="1447670" cy="23119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4320038"/>
            <a:ext cx="3681409" cy="700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14288" rtlCol="0" anchor="ctr">
            <a:spAutoFit/>
          </a:bodyPr>
          <a:lstStyle/>
          <a:p>
            <a:pPr algn="ctr" defTabSz="308074" hangingPunct="0">
              <a:buClrTx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Helvetica Light"/>
              </a:rPr>
              <a:t>Условия: позиция воспитанника как субъекта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Helvetica Light"/>
              </a:rPr>
              <a:t>выбора + избыточность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Helvetica Light"/>
              </a:rPr>
              <a:t>компонентов содержания (для обеспечения выбора)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344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55496" cy="742950"/>
          </a:xfrm>
        </p:spPr>
        <p:txBody>
          <a:bodyPr>
            <a:noAutofit/>
          </a:bodyPr>
          <a:lstStyle/>
          <a:p>
            <a:r>
              <a:rPr lang="ru-RU" sz="1800" dirty="0" smtClean="0"/>
              <a:t>Шаг 2 Взять любой уже готовый маршрут. Оценить его по следующим критериям. Сформулировать собственные требования к ИОМ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70" t="16941" r="26496" b="13193"/>
          <a:stretch>
            <a:fillRect/>
          </a:stretch>
        </p:blipFill>
        <p:spPr bwMode="auto">
          <a:xfrm>
            <a:off x="323528" y="987574"/>
            <a:ext cx="464525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7180" t="18793" r="28935" b="6310"/>
          <a:stretch>
            <a:fillRect/>
          </a:stretch>
        </p:blipFill>
        <p:spPr bwMode="auto">
          <a:xfrm>
            <a:off x="5111552" y="627534"/>
            <a:ext cx="4032448" cy="38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7180" t="64823" r="26302" b="27375"/>
          <a:stretch>
            <a:fillRect/>
          </a:stretch>
        </p:blipFill>
        <p:spPr bwMode="auto">
          <a:xfrm>
            <a:off x="4572000" y="4608353"/>
            <a:ext cx="4363688" cy="4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Шаг 3. Приступить к разработке маршрута (только совместно с воспитанником)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Нужны данные </a:t>
            </a:r>
            <a:r>
              <a:rPr lang="ru-RU" sz="1800" dirty="0" smtClean="0"/>
              <a:t>об уровне развития </a:t>
            </a:r>
            <a:r>
              <a:rPr lang="ru-RU" sz="1800" dirty="0" smtClean="0"/>
              <a:t>воспитанника (самооценка, экспертная оценка)</a:t>
            </a:r>
            <a:endParaRPr sz="18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307" name="Google Shape;307;p25"/>
          <p:cNvGraphicFramePr/>
          <p:nvPr/>
        </p:nvGraphicFramePr>
        <p:xfrm>
          <a:off x="467544" y="1563638"/>
          <a:ext cx="8352928" cy="2592288"/>
        </p:xfrm>
        <a:graphic>
          <a:graphicData uri="http://schemas.openxmlformats.org/drawingml/2006/table">
            <a:tbl>
              <a:tblPr>
                <a:noFill/>
                <a:tableStyleId>{9AEA8867-561A-43F1-AA35-FFD2E45D988E}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7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Психологические особенности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Результаты.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Достижения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Затруднения (спросите)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5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Особенности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личности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Особенности интеллектуального развития</a:t>
                      </a:r>
                      <a:endParaRPr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09" name="Google Shape;309;p25"/>
          <p:cNvGrpSpPr/>
          <p:nvPr/>
        </p:nvGrpSpPr>
        <p:grpSpPr>
          <a:xfrm>
            <a:off x="8407098" y="316980"/>
            <a:ext cx="419938" cy="419938"/>
            <a:chOff x="6908501" y="2969995"/>
            <a:chExt cx="457200" cy="457200"/>
          </a:xfrm>
        </p:grpSpPr>
        <p:sp>
          <p:nvSpPr>
            <p:cNvPr id="310" name="Google Shape;310;p25"/>
            <p:cNvSpPr/>
            <p:nvPr/>
          </p:nvSpPr>
          <p:spPr>
            <a:xfrm>
              <a:off x="6994226" y="29699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6908501" y="29699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Нужно сформулировать персональный </a:t>
            </a:r>
            <a:r>
              <a:rPr lang="ru-RU" sz="1400" dirty="0" smtClean="0"/>
              <a:t>запрос, в том числе образовательный  </a:t>
            </a:r>
            <a:r>
              <a:rPr lang="ru-RU" sz="1400" dirty="0" smtClean="0">
                <a:solidFill>
                  <a:srgbClr val="FF0000"/>
                </a:solidFill>
              </a:rPr>
              <a:t>(спросите у воспитанника)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331640" y="185167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Каким я хочу стать?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Чего я хочу добиться?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Какими умениями овладеть?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т.д.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Нужно сформулировать ожидаемые </a:t>
            </a:r>
            <a:r>
              <a:rPr lang="ru-RU" sz="2000" dirty="0" smtClean="0"/>
              <a:t>результаты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4" y="1704215"/>
          <a:ext cx="7416823" cy="1309945"/>
        </p:xfrm>
        <a:graphic>
          <a:graphicData uri="http://schemas.openxmlformats.org/drawingml/2006/table">
            <a:tbl>
              <a:tblPr/>
              <a:tblGrid>
                <a:gridCol w="4354196"/>
                <a:gridCol w="3062627"/>
              </a:tblGrid>
              <a:tr h="23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Ожидаемые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результаты (подумать, какие виды результатов могут быть? Какие из них в приоритете?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Нужно четко определить цель и задачи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91631"/>
          <a:ext cx="8208912" cy="2594280"/>
        </p:xfrm>
        <a:graphic>
          <a:graphicData uri="http://schemas.openxmlformats.org/drawingml/2006/table">
            <a:tbl>
              <a:tblPr/>
              <a:tblGrid>
                <a:gridCol w="3843222"/>
                <a:gridCol w="4365690"/>
              </a:tblGrid>
              <a:tr h="5320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Цель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Ожидаемые результаты (скопировать с предыдущего слайда)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Задачи  (сформулировать в соответствии с ожидаемыми результатами</a:t>
                      </a: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). Спросите у воспитанника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Нужно обозначить период, </a:t>
            </a:r>
            <a:r>
              <a:rPr lang="ru-RU" sz="3100" dirty="0" smtClean="0"/>
              <a:t>необходимый для достижения обозначенных </a:t>
            </a:r>
            <a:r>
              <a:rPr lang="ru-RU" sz="3100" dirty="0" smtClean="0"/>
              <a:t>результатов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547664" y="228371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Какой период является оптимальным? От чего зависит его продолжительность?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 будут задействованы другие люди/организации</a:t>
            </a:r>
            <a:r>
              <a:rPr lang="ru-RU" sz="2000" dirty="0" smtClean="0"/>
              <a:t>? Здесь важна широта социальных контактов наставника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607820"/>
          <a:ext cx="7992888" cy="2193798"/>
        </p:xfrm>
        <a:graphic>
          <a:graphicData uri="http://schemas.openxmlformats.org/drawingml/2006/table">
            <a:tbl>
              <a:tblPr/>
              <a:tblGrid>
                <a:gridCol w="3041264"/>
                <a:gridCol w="4951624"/>
              </a:tblGrid>
              <a:tr h="26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Кто будет задействован?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Как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будут задействованы?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Родители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Другие воспитанники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Другие специалисты  (укажите, какие, кто?)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Другие организации (укажите, какие)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17021C6209AB479C40269D11265E59" ma:contentTypeVersion="7" ma:contentTypeDescription="Создание документа." ma:contentTypeScope="" ma:versionID="6b23bc581a6b31594edaea4a15842070">
  <xsd:schema xmlns:xsd="http://www.w3.org/2001/XMLSchema" xmlns:xs="http://www.w3.org/2001/XMLSchema" xmlns:p="http://schemas.microsoft.com/office/2006/metadata/properties" xmlns:ns2="b42fc4cc-f104-45ba-8ebf-99b69d71072c" targetNamespace="http://schemas.microsoft.com/office/2006/metadata/properties" ma:root="true" ma:fieldsID="d1f3befc2b07174a87acc1abfd75dc24" ns2:_="">
    <xsd:import namespace="b42fc4cc-f104-45ba-8ebf-99b69d71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fc4cc-f104-45ba-8ebf-99b69d710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C266F-C07B-4D1B-8A97-7CD4FE434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852C9-64AA-4AA7-8185-42A827F8C5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9A4A08-E09E-4EAC-837D-3D9135D71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fc4cc-f104-45ba-8ebf-99b69d71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</TotalTime>
  <Words>456</Words>
  <Application>Microsoft Office PowerPoint</Application>
  <PresentationFormat>Экран (16:9)</PresentationFormat>
  <Paragraphs>91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Roboto</vt:lpstr>
      <vt:lpstr>Arial Narrow</vt:lpstr>
      <vt:lpstr>Helvetica Light</vt:lpstr>
      <vt:lpstr>Tw Cen MT</vt:lpstr>
      <vt:lpstr>Barlow</vt:lpstr>
      <vt:lpstr>Times New Roman</vt:lpstr>
      <vt:lpstr>Wingdings</vt:lpstr>
      <vt:lpstr>Wingdings 2</vt:lpstr>
      <vt:lpstr>Обычная</vt:lpstr>
      <vt:lpstr>Механизм разработки и реализации индивидуального образовательного маршрута ребенка</vt:lpstr>
      <vt:lpstr>Слайд 2</vt:lpstr>
      <vt:lpstr>Шаг 2 Взять любой уже готовый маршрут. Оценить его по следующим критериям. Сформулировать собственные требования к ИОМ</vt:lpstr>
      <vt:lpstr>Шаг 3. Приступить к разработке маршрута (только совместно с воспитанником) Нужны данные об уровне развития воспитанника (самооценка, экспертная оценка)</vt:lpstr>
      <vt:lpstr>Нужно сформулировать персональный запрос, в том числе образовательный  (спросите у воспитанника)</vt:lpstr>
      <vt:lpstr>Нужно сформулировать ожидаемые результаты</vt:lpstr>
      <vt:lpstr>Нужно четко определить цель и задачи</vt:lpstr>
      <vt:lpstr>Нужно обозначить период, необходимый для достижения обозначенных результатов</vt:lpstr>
      <vt:lpstr>Как будут задействованы другие люди/организации? Здесь важна широта социальных контактов наставника</vt:lpstr>
      <vt:lpstr>Основные виды активности воспитанника в ходе прохождения маршрута (свяжите с ожидаемыми результатами)</vt:lpstr>
      <vt:lpstr>Реализация ИОМ во времени (план) </vt:lpstr>
      <vt:lpstr>Нужны способы оценки/фиксации результатов (для самоанализа)</vt:lpstr>
      <vt:lpstr>SWOT анализ (может помочь при разработке ИОМ, его могут выполнять  наставник и воспитанник  автономно, либо вместе. Можно использовать для уточнения уже сформированного маршрута)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ASER-PC</dc:creator>
  <cp:lastModifiedBy>Ольга</cp:lastModifiedBy>
  <cp:revision>22</cp:revision>
  <dcterms:modified xsi:type="dcterms:W3CDTF">2021-11-17T21:19:33Z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0x010100A017021C6209AB479C40269D11265E59</vt:lpwstr>
  </property>
</Properties>
</file>