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412" r:id="rId4"/>
    <p:sldId id="1606" r:id="rId5"/>
    <p:sldId id="1608" r:id="rId6"/>
    <p:sldId id="1607" r:id="rId7"/>
    <p:sldId id="1609" r:id="rId8"/>
    <p:sldId id="1610" r:id="rId9"/>
    <p:sldId id="1612" r:id="rId10"/>
    <p:sldId id="1613" r:id="rId11"/>
    <p:sldId id="1616" r:id="rId12"/>
  </p:sldIdLst>
  <p:sldSz cx="12192000" cy="6858000"/>
  <p:notesSz cx="6810375" cy="99425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58BB01E-270E-47C8-8189-73F173BAA958}">
          <p14:sldIdLst>
            <p14:sldId id="412"/>
            <p14:sldId id="1606"/>
            <p14:sldId id="1608"/>
            <p14:sldId id="1607"/>
            <p14:sldId id="1609"/>
            <p14:sldId id="1610"/>
            <p14:sldId id="1612"/>
            <p14:sldId id="1613"/>
            <p14:sldId id="1616"/>
          </p14:sldIdLst>
        </p14:section>
        <p14:section name="Раздел без заголовка" id="{90FE2B8A-EC6D-43F7-9600-CBE687E6831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574" autoAdjust="0"/>
  </p:normalViewPr>
  <p:slideViewPr>
    <p:cSldViewPr snapToGrid="0">
      <p:cViewPr varScale="1">
        <p:scale>
          <a:sx n="75" d="100"/>
          <a:sy n="75" d="100"/>
        </p:scale>
        <p:origin x="55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60" Type="http://schemas.microsoft.com/office/2015/10/relationships/revisionInfo" Target="revisionInfo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2" cy="49885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7" y="1"/>
            <a:ext cx="2951162" cy="49885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885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2" cy="49885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2" cy="49885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2" cy="49885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84836"/>
            <a:ext cx="5448300" cy="391486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885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885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6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ruffme.com/landing/u426197/tmp170480382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togirro.ru/assets/files/2023/cnppm/pr_minprosv_24.03.2023_196.pdf" TargetMode="External"/><Relationship Id="rId5" Type="http://schemas.openxmlformats.org/officeDocument/2006/relationships/hyperlink" Target="https://togirro.ru/assets/files/2023/cnppm/post_prav_to_17.11.2023_758-p.pdf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pkpro.ru/programmy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ducation.apkpro.ru/courses" TargetMode="External"/><Relationship Id="rId11" Type="http://schemas.openxmlformats.org/officeDocument/2006/relationships/hyperlink" Target="https://edu.mgou.ru/index.php" TargetMode="External"/><Relationship Id="rId5" Type="http://schemas.openxmlformats.org/officeDocument/2006/relationships/hyperlink" Target="https://apkpro.ru/programmy/realizatsiya-sistemy-nastavnichestva-pedagogicheskikh-rabotnikov-v-obrazovatelnykh-organizatsiyakh_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ogirro.ru/assets/files/2022/cnppmpr/prikaz_26.03.2022.185-od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ogirro.ru/assets/files/2021/cnppmpr_tyumen/celevaya_model_25.12.2019_p-145.pdf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togirro.ru/assets/files/2023/cnppm/polozhenie_rumo_to_2023.pdf" TargetMode="External"/><Relationship Id="rId11" Type="http://schemas.openxmlformats.org/officeDocument/2006/relationships/hyperlink" Target="https://togirro.ru/kto_my/svedenya_ob_obr/departments_entrs/upr_centry/cnppmpo_razdel/prioritetnye_napravleniya/norm_prav_dok/federalnye.html" TargetMode="External"/><Relationship Id="rId5" Type="http://schemas.openxmlformats.org/officeDocument/2006/relationships/hyperlink" Target="https://togirro.ru/assets/files/2023/cnppm/kontsieptsiia_efs_p-303_15.12.2022.pdf" TargetMode="External"/><Relationship Id="rId10" Type="http://schemas.openxmlformats.org/officeDocument/2006/relationships/hyperlink" Target="https://togirro.ru/assets/files/2023/cnppm/proekt_set_vzaimodeistvie_2023.pdf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togirro.ru/assets/files/2023/cnppm/proekt_polozheniya_iom_2023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togirro.ru/kto_my/svedenya_ob_obr/departments_entrs/upr_centry/cnppmpo_razdel/nastavnichestvo/cglpn.html" TargetMode="External"/><Relationship Id="rId5" Type="http://schemas.openxmlformats.org/officeDocument/2006/relationships/hyperlink" Target="https://docs.google.com/spreadsheets/d/1KTNAH5INsrWQW2D-o9mxfoAibQIyfPq1nhbZLKXHIK4/edit#gid=1287302750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190083585" TargetMode="External"/><Relationship Id="rId13" Type="http://schemas.openxmlformats.org/officeDocument/2006/relationships/image" Target="../media/image1.png"/><Relationship Id="rId3" Type="http://schemas.openxmlformats.org/officeDocument/2006/relationships/hyperlink" Target="mailto:mp_center_tyumen@togirro.ru" TargetMode="External"/><Relationship Id="rId7" Type="http://schemas.openxmlformats.org/officeDocument/2006/relationships/hyperlink" Target="mailto:mp_center_ishim@togirro.ru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vk.com/club191152161" TargetMode="External"/><Relationship Id="rId11" Type="http://schemas.openxmlformats.org/officeDocument/2006/relationships/hyperlink" Target="mailto:ivanicheva_ta@mail.ru" TargetMode="External"/><Relationship Id="rId5" Type="http://schemas.openxmlformats.org/officeDocument/2006/relationships/hyperlink" Target="mailto:mp_center_tob@togirro.ru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famous-scientists.ru/direction/view/440" TargetMode="External"/><Relationship Id="rId4" Type="http://schemas.openxmlformats.org/officeDocument/2006/relationships/hyperlink" Target="https://vk.com/cnppmpr_72" TargetMode="External"/><Relationship Id="rId9" Type="http://schemas.openxmlformats.org/officeDocument/2006/relationships/hyperlink" Target="https://famous-scientists.ru/anketa/ivanycheva-tatyana-alekseevna-17952" TargetMode="Externa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46062" t="34088" r="28254" b="58239"/>
          <a:stretch/>
        </p:blipFill>
        <p:spPr>
          <a:xfrm>
            <a:off x="8952243" y="6308579"/>
            <a:ext cx="3131389" cy="5262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2072" y="5757462"/>
            <a:ext cx="7251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err="1">
                <a:latin typeface="Arial" pitchFamily="34" charset="0"/>
                <a:ea typeface="Times New Roman"/>
                <a:cs typeface="Arial" pitchFamily="34" charset="0"/>
              </a:rPr>
              <a:t>Иванычева</a:t>
            </a:r>
            <a:r>
              <a:rPr lang="ru-RU" sz="1400" b="1" spc="-1" dirty="0">
                <a:latin typeface="Arial" pitchFamily="34" charset="0"/>
                <a:ea typeface="Times New Roman"/>
                <a:cs typeface="Arial" pitchFamily="34" charset="0"/>
              </a:rPr>
              <a:t> Татьяна Алексеевна</a:t>
            </a:r>
            <a:endParaRPr lang="ru-RU" sz="1400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900" b="1" spc="-1" dirty="0" err="1">
                <a:latin typeface="Arial" pitchFamily="34" charset="0"/>
                <a:ea typeface="Times New Roman"/>
                <a:cs typeface="Arial" pitchFamily="34" charset="0"/>
              </a:rPr>
              <a:t>к.с.н</a:t>
            </a:r>
            <a:r>
              <a:rPr lang="ru-RU" sz="900" b="1" spc="-1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900" b="1" spc="-1" dirty="0" smtClean="0">
                <a:latin typeface="Arial" pitchFamily="34" charset="0"/>
                <a:ea typeface="Times New Roman"/>
                <a:cs typeface="Arial" pitchFamily="34" charset="0"/>
              </a:rPr>
              <a:t>доцент, ст. преподаватель </a:t>
            </a:r>
            <a:endParaRPr lang="ru-RU" sz="900" b="1" spc="-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900" b="1" spc="-1" dirty="0" smtClean="0">
                <a:latin typeface="Arial" pitchFamily="34" charset="0"/>
                <a:ea typeface="Times New Roman"/>
                <a:cs typeface="Arial" pitchFamily="34" charset="0"/>
              </a:rPr>
              <a:t>Центра непрерывного повышения профессионального мастерства педагогических работников</a:t>
            </a:r>
            <a:endParaRPr lang="ru-RU" sz="600" spc="-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4" y="10342"/>
            <a:ext cx="1837550" cy="828027"/>
          </a:xfrm>
          <a:prstGeom prst="rect">
            <a:avLst/>
          </a:prstGeom>
        </p:spPr>
      </p:pic>
      <p:pic>
        <p:nvPicPr>
          <p:cNvPr id="14" name="Picture 4" descr="Юг"/>
          <p:cNvPicPr>
            <a:picLocks noChangeAspect="1" noChangeArrowheads="1"/>
          </p:cNvPicPr>
          <p:nvPr/>
        </p:nvPicPr>
        <p:blipFill>
          <a:blip r:embed="rId4" cstate="print"/>
          <a:srcRect b="-38"/>
          <a:stretch>
            <a:fillRect/>
          </a:stretch>
        </p:blipFill>
        <p:spPr bwMode="auto">
          <a:xfrm>
            <a:off x="8341054" y="532906"/>
            <a:ext cx="4014789" cy="5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36900" y="168609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Единый методический день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работников сферы дополнительного образования Тюменской области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«Аттестация педагогических работников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8.01.2024 год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ТО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ДТиС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«Пионер»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594" y="4385996"/>
            <a:ext cx="8117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Структура информационной карты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педагога-наставника и педагога-методиста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дополнительном образовании.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наставничества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методической деятельности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рамках региональной системы научно-методического сопровождения.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9189" y="16817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Информационная карта 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педагога-наставника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и педагога-методиста 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как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элемент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аттестации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797" y="10342"/>
            <a:ext cx="1285369" cy="10451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66594" y="3957297"/>
            <a:ext cx="937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Вопросы: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08614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Ссылка для подключения: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pruffme.com/landing/u426197/tmp1704803820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46062" t="34088" r="28254" b="58239"/>
          <a:stretch/>
        </p:blipFill>
        <p:spPr>
          <a:xfrm>
            <a:off x="8952243" y="6308579"/>
            <a:ext cx="3131389" cy="5262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99" y="-39307"/>
            <a:ext cx="1880199" cy="847245"/>
          </a:xfrm>
          <a:prstGeom prst="rect">
            <a:avLst/>
          </a:prstGeom>
        </p:spPr>
      </p:pic>
      <p:pic>
        <p:nvPicPr>
          <p:cNvPr id="14" name="Picture 4" descr="Юг"/>
          <p:cNvPicPr>
            <a:picLocks noChangeAspect="1" noChangeArrowheads="1"/>
          </p:cNvPicPr>
          <p:nvPr/>
        </p:nvPicPr>
        <p:blipFill>
          <a:blip r:embed="rId4" cstate="print"/>
          <a:srcRect b="-38"/>
          <a:stretch>
            <a:fillRect/>
          </a:stretch>
        </p:blipFill>
        <p:spPr bwMode="auto">
          <a:xfrm>
            <a:off x="136678" y="886370"/>
            <a:ext cx="1772143" cy="214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66291"/>
              </p:ext>
            </p:extLst>
          </p:nvPr>
        </p:nvGraphicFramePr>
        <p:xfrm>
          <a:off x="327434" y="3037216"/>
          <a:ext cx="6054077" cy="249299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22597">
                  <a:extLst>
                    <a:ext uri="{9D8B030D-6E8A-4147-A177-3AD203B41FA5}">
                      <a16:colId xmlns:a16="http://schemas.microsoft.com/office/drawing/2014/main" val="115900689"/>
                    </a:ext>
                  </a:extLst>
                </a:gridCol>
                <a:gridCol w="4391302">
                  <a:extLst>
                    <a:ext uri="{9D8B030D-6E8A-4147-A177-3AD203B41FA5}">
                      <a16:colId xmlns:a16="http://schemas.microsoft.com/office/drawing/2014/main" val="234276021"/>
                    </a:ext>
                  </a:extLst>
                </a:gridCol>
                <a:gridCol w="1240178">
                  <a:extLst>
                    <a:ext uri="{9D8B030D-6E8A-4147-A177-3AD203B41FA5}">
                      <a16:colId xmlns:a16="http://schemas.microsoft.com/office/drawing/2014/main" val="27533392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полностью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8202308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рождения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380021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 по диплому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53316567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 по диплому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5643026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квалификации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8625559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стаж работы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4137500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Педагогический стаж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34587762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работы в занимаемой должности*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548339889"/>
                  </a:ext>
                </a:extLst>
              </a:tr>
              <a:tr h="417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работы при условии выполнения дополнительных обязанностей, связанных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наставнической деятельностью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893710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работы в данной образовательной организации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33451330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Награды, звания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837488777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Ученая степень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60502466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32889" y="2610959"/>
            <a:ext cx="7697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39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 сведения об аттестуемом педагогическом работнике</a:t>
            </a: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2179" y="5927671"/>
            <a:ext cx="74362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*В соответствии с Постановление Правительства РФ от 21.02.2022 г. №225 «Об утверждении номенклатуры должностей педагогических работников организаци1, осуществляющих образовательную деятельность, должностей руководителей образовательных организаций»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88941" y="1125693"/>
            <a:ext cx="65432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карта аттестуемого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педагога-наставника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педагога-методиста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учреждения (учреждения образования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57222" y="2463233"/>
            <a:ext cx="26820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togirro.ru/assets/files/2023/cnppm/post_prav_to_17.11.2023_758-p.pdf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12348" y="1613824"/>
            <a:ext cx="3239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Тюменской области от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17 ноября 2023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758п «Об утверждении методики формирования фонда оплаты труда ..» пункт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5.10</a:t>
            </a:r>
            <a:endParaRPr lang="ru-RU" sz="11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96917" y="1310823"/>
            <a:ext cx="29867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pr_minprosv_24.03.2023_196.pdf (togirro.ru)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12348" y="594999"/>
            <a:ext cx="3071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РФ от </a:t>
            </a:r>
            <a:r>
              <a:rPr lang="ru-RU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24 марта 2023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196 "Об утверждении Порядка проведения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аттестации» пункт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50, 51</a:t>
            </a:r>
            <a:endParaRPr lang="ru-RU" sz="1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5427"/>
              </p:ext>
            </p:extLst>
          </p:nvPr>
        </p:nvGraphicFramePr>
        <p:xfrm>
          <a:off x="5297351" y="3044546"/>
          <a:ext cx="5929448" cy="249002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13897">
                  <a:extLst>
                    <a:ext uri="{9D8B030D-6E8A-4147-A177-3AD203B41FA5}">
                      <a16:colId xmlns:a16="http://schemas.microsoft.com/office/drawing/2014/main" val="115900689"/>
                    </a:ext>
                  </a:extLst>
                </a:gridCol>
                <a:gridCol w="4880552">
                  <a:extLst>
                    <a:ext uri="{9D8B030D-6E8A-4147-A177-3AD203B41FA5}">
                      <a16:colId xmlns:a16="http://schemas.microsoft.com/office/drawing/2014/main" val="234276021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27533392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полностью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8202308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рождения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380021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 по диплому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53316567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 по диплому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5643026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квалификации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8625559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стаж работы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4137500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Педагогический стаж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34587762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работы в занимаемой должности*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548339889"/>
                  </a:ext>
                </a:extLst>
              </a:tr>
              <a:tr h="414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работы при условии выполнения дополнительных обязанностей, связанных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методической работой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893710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работы в данной образовательной организации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33451330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Награды, звания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837488777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Ученая степень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605024668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856243" y="715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b="1" dirty="0" smtClean="0"/>
              <a:t>Единый методический день </a:t>
            </a:r>
            <a:endParaRPr lang="ru-RU" sz="800" dirty="0"/>
          </a:p>
          <a:p>
            <a:pPr algn="ctr"/>
            <a:r>
              <a:rPr lang="ru-RU" sz="800" b="1" dirty="0"/>
              <a:t>работников сферы дополнительного образования Тюменской области</a:t>
            </a:r>
            <a:endParaRPr lang="ru-RU" sz="800" dirty="0"/>
          </a:p>
          <a:p>
            <a:pPr algn="ctr"/>
            <a:r>
              <a:rPr lang="ru-RU" sz="800" b="1" dirty="0"/>
              <a:t>«Аттестация педагогических работников</a:t>
            </a:r>
            <a:r>
              <a:rPr lang="ru-RU" sz="800" b="1" dirty="0" smtClean="0"/>
              <a:t>»</a:t>
            </a:r>
            <a:endParaRPr lang="ru-RU" sz="8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8.01.2024 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год </a:t>
            </a:r>
            <a:endParaRPr lang="ru-RU" sz="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847" y="785049"/>
            <a:ext cx="5512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1.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информационной карты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аттестуемого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0" y="120263"/>
            <a:ext cx="562471" cy="42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1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46062" t="34088" r="28254" b="58239"/>
          <a:stretch/>
        </p:blipFill>
        <p:spPr>
          <a:xfrm>
            <a:off x="9059593" y="6331788"/>
            <a:ext cx="3131389" cy="5262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2" y="33897"/>
            <a:ext cx="1735440" cy="782015"/>
          </a:xfrm>
          <a:prstGeom prst="rect">
            <a:avLst/>
          </a:prstGeom>
        </p:spPr>
      </p:pic>
      <p:pic>
        <p:nvPicPr>
          <p:cNvPr id="14" name="Picture 4" descr="Юг"/>
          <p:cNvPicPr>
            <a:picLocks noChangeAspect="1" noChangeArrowheads="1"/>
          </p:cNvPicPr>
          <p:nvPr/>
        </p:nvPicPr>
        <p:blipFill>
          <a:blip r:embed="rId4" cstate="print"/>
          <a:srcRect b="-38"/>
          <a:stretch>
            <a:fillRect/>
          </a:stretch>
        </p:blipFill>
        <p:spPr bwMode="auto">
          <a:xfrm>
            <a:off x="10665954" y="541782"/>
            <a:ext cx="1526046" cy="18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6243" y="1927494"/>
            <a:ext cx="9888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370"/>
              </a:spcBef>
              <a:spcAft>
                <a:spcPts val="0"/>
              </a:spcAft>
            </a:pPr>
            <a:r>
              <a:rPr lang="ru-RU" sz="1400" b="1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Уровень </a:t>
            </a:r>
            <a:r>
              <a:rPr lang="ru-RU" sz="14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квалификации аттестуемого педагогического работника</a:t>
            </a: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78509"/>
              </p:ext>
            </p:extLst>
          </p:nvPr>
        </p:nvGraphicFramePr>
        <p:xfrm>
          <a:off x="219885" y="2323677"/>
          <a:ext cx="5696351" cy="277241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51290">
                  <a:extLst>
                    <a:ext uri="{9D8B030D-6E8A-4147-A177-3AD203B41FA5}">
                      <a16:colId xmlns:a16="http://schemas.microsoft.com/office/drawing/2014/main" val="3392276305"/>
                    </a:ext>
                  </a:extLst>
                </a:gridCol>
                <a:gridCol w="3646178">
                  <a:extLst>
                    <a:ext uri="{9D8B030D-6E8A-4147-A177-3AD203B41FA5}">
                      <a16:colId xmlns:a16="http://schemas.microsoft.com/office/drawing/2014/main" val="2539888669"/>
                    </a:ext>
                  </a:extLst>
                </a:gridCol>
                <a:gridCol w="1498883">
                  <a:extLst>
                    <a:ext uri="{9D8B030D-6E8A-4147-A177-3AD203B41FA5}">
                      <a16:colId xmlns:a16="http://schemas.microsoft.com/office/drawing/2014/main" val="1125048589"/>
                    </a:ext>
                  </a:extLst>
                </a:gridCol>
              </a:tblGrid>
              <a:tr h="710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2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6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уровня квалификации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об аттестуемом педагогическом работнике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118015361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квалификационной категории по </a:t>
                      </a:r>
                      <a:r>
                        <a:rPr lang="ru-RU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занимаемой должности (соответствие занимаемой должности, </a:t>
                      </a:r>
                      <a:r>
                        <a:rPr lang="ru-RU" sz="1200" spc="-5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высшая квалификационная категория; дата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присвоения квалификационной категории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18473008"/>
                  </a:ext>
                </a:extLst>
              </a:tr>
              <a:tr h="1126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повышении квалификации (курсы повышения квалификации в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межаттестационный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период; место прохождения,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 курсов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 наставнической деятельности</a:t>
                      </a:r>
                      <a:r>
                        <a:rPr lang="ru-RU" sz="1200" spc="-5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включая ФГАОУ ДПО «Академия </a:t>
                      </a:r>
                      <a:r>
                        <a:rPr lang="ru-RU" sz="1200" spc="-5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Минпросвещения</a:t>
                      </a:r>
                      <a:r>
                        <a:rPr lang="ru-RU" sz="1200" spc="-5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России», </a:t>
                      </a:r>
                      <a:r>
                        <a:rPr lang="ru-RU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даты, количество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128681316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158245" y="5618005"/>
            <a:ext cx="5031117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https://apkpro.ru/programmy/realizatsiya-sistemy-nastavnichestva-pedagogicheskikh-rabotnikov-v-obrazovatelnykh-organizatsiyakh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_/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системы наставничества педагогических работников в образовательных </a:t>
            </a:r>
            <a:r>
              <a:rPr lang="ru-RU" sz="10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</a:t>
            </a:r>
          </a:p>
          <a:p>
            <a:pPr algn="ctr"/>
            <a:r>
              <a:rPr lang="ru-RU" sz="1100" b="1" dirty="0"/>
              <a:t>Дата открытия записи: </a:t>
            </a:r>
            <a:r>
              <a:rPr lang="ru-RU" sz="1100" b="1" dirty="0">
                <a:solidFill>
                  <a:srgbClr val="7030A0"/>
                </a:solidFill>
              </a:rPr>
              <a:t>27.02.2024</a:t>
            </a:r>
            <a:endParaRPr lang="ru-RU" sz="7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6243" y="715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b="1" dirty="0" smtClean="0"/>
              <a:t>Единый методический день </a:t>
            </a:r>
            <a:endParaRPr lang="ru-RU" sz="800" dirty="0"/>
          </a:p>
          <a:p>
            <a:pPr algn="ctr"/>
            <a:r>
              <a:rPr lang="ru-RU" sz="800" b="1" dirty="0"/>
              <a:t>работников сферы дополнительного образования Тюменской области</a:t>
            </a:r>
            <a:endParaRPr lang="ru-RU" sz="800" dirty="0"/>
          </a:p>
          <a:p>
            <a:pPr algn="ctr"/>
            <a:r>
              <a:rPr lang="ru-RU" sz="800" b="1" dirty="0"/>
              <a:t>«Аттестация педагогических работников</a:t>
            </a:r>
            <a:r>
              <a:rPr lang="ru-RU" sz="800" b="1" dirty="0" smtClean="0"/>
              <a:t>»</a:t>
            </a:r>
            <a:endParaRPr lang="ru-RU" sz="8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8.01.2024 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год </a:t>
            </a:r>
            <a:endParaRPr lang="ru-RU" sz="8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489948"/>
              </p:ext>
            </p:extLst>
          </p:nvPr>
        </p:nvGraphicFramePr>
        <p:xfrm>
          <a:off x="5997291" y="2302559"/>
          <a:ext cx="5696351" cy="277241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51290">
                  <a:extLst>
                    <a:ext uri="{9D8B030D-6E8A-4147-A177-3AD203B41FA5}">
                      <a16:colId xmlns:a16="http://schemas.microsoft.com/office/drawing/2014/main" val="3392276305"/>
                    </a:ext>
                  </a:extLst>
                </a:gridCol>
                <a:gridCol w="3646178">
                  <a:extLst>
                    <a:ext uri="{9D8B030D-6E8A-4147-A177-3AD203B41FA5}">
                      <a16:colId xmlns:a16="http://schemas.microsoft.com/office/drawing/2014/main" val="2539888669"/>
                    </a:ext>
                  </a:extLst>
                </a:gridCol>
                <a:gridCol w="1498883">
                  <a:extLst>
                    <a:ext uri="{9D8B030D-6E8A-4147-A177-3AD203B41FA5}">
                      <a16:colId xmlns:a16="http://schemas.microsoft.com/office/drawing/2014/main" val="1125048589"/>
                    </a:ext>
                  </a:extLst>
                </a:gridCol>
              </a:tblGrid>
              <a:tr h="710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2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6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уровня квалификации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об аттестуемом педагогическом работнике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118015361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квалификационной категории по </a:t>
                      </a:r>
                      <a:r>
                        <a:rPr lang="ru-RU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занимаемой должности (соответствие занимаемой должности, </a:t>
                      </a:r>
                      <a:r>
                        <a:rPr lang="ru-RU" sz="1200" spc="-5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высшая квалификационная категория; дата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присвоения квалификационной категории)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18473008"/>
                  </a:ext>
                </a:extLst>
              </a:tr>
              <a:tr h="1126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повышении квалификации (курсы повышения квалификации в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межаттестационный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период; место прохождения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тема курсов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методической работы</a:t>
                      </a:r>
                      <a:r>
                        <a:rPr lang="ru-RU" sz="1200" spc="-5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spc="-5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включая ФГАОУ ДПО «Академия </a:t>
                      </a:r>
                      <a:r>
                        <a:rPr lang="ru-RU" sz="1200" spc="-5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Минпросвещения</a:t>
                      </a:r>
                      <a:r>
                        <a:rPr lang="ru-RU" sz="1200" spc="-5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</a:t>
                      </a:r>
                      <a:r>
                        <a:rPr lang="ru-RU" sz="1200" spc="-5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</a:t>
                      </a:r>
                      <a:r>
                        <a:rPr lang="ru-RU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даты, количество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12868131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17197" y="6382466"/>
            <a:ext cx="26260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education.apkpro.ru/courses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02180" y="925918"/>
            <a:ext cx="65432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карта аттестуемого 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педагога-наставника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педагога-методиста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учреждения (учреждения образования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77222" y="517867"/>
            <a:ext cx="3995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1.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информационной карты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аттестуемого </a:t>
            </a:r>
          </a:p>
          <a:p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0" y="120263"/>
            <a:ext cx="562471" cy="4226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23233" y="6193288"/>
            <a:ext cx="2201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https://apkpro.ru/programmy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45538" y="5404167"/>
            <a:ext cx="36281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72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университет просвещения</a:t>
            </a:r>
            <a:endParaRPr lang="ru-RU" sz="1200" b="1" i="0" dirty="0">
              <a:solidFill>
                <a:srgbClr val="0729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69732" y="5290327"/>
            <a:ext cx="2373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72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</a:t>
            </a:r>
            <a:r>
              <a:rPr lang="ru-RU" sz="1200" b="1" dirty="0" err="1" smtClean="0">
                <a:solidFill>
                  <a:srgbClr val="072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endParaRPr lang="ru-RU" sz="1200" b="1" i="0" dirty="0">
              <a:solidFill>
                <a:srgbClr val="0729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/>
          <a:srcRect l="1357" t="13716" r="89176" b="72220"/>
          <a:stretch/>
        </p:blipFill>
        <p:spPr>
          <a:xfrm>
            <a:off x="10821417" y="4897912"/>
            <a:ext cx="1160039" cy="97319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/>
          <a:srcRect t="11024" r="92672" b="78997"/>
          <a:stretch/>
        </p:blipFill>
        <p:spPr>
          <a:xfrm>
            <a:off x="-196857" y="5078736"/>
            <a:ext cx="1270758" cy="97718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660755" y="5616014"/>
            <a:ext cx="2209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11"/>
              </a:rPr>
              <a:t>https://</a:t>
            </a:r>
            <a:r>
              <a:rPr lang="en-US" sz="1200" dirty="0" smtClean="0">
                <a:hlinkClick r:id="rId11"/>
              </a:rPr>
              <a:t>edu.mgou.ru/index.php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/>
          <a:srcRect t="11963" r="76226" b="73912"/>
          <a:stretch/>
        </p:blipFill>
        <p:spPr>
          <a:xfrm rot="21407688">
            <a:off x="10454350" y="5694827"/>
            <a:ext cx="1514088" cy="5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46062" t="34088" r="28254" b="58239"/>
          <a:stretch/>
        </p:blipFill>
        <p:spPr>
          <a:xfrm>
            <a:off x="8952243" y="6308579"/>
            <a:ext cx="3131389" cy="5262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2" y="33898"/>
            <a:ext cx="1551463" cy="6991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6200" y="869304"/>
            <a:ext cx="1000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3.Уровень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профессионализма аттестуемого педагогического работника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48923"/>
              </p:ext>
            </p:extLst>
          </p:nvPr>
        </p:nvGraphicFramePr>
        <p:xfrm>
          <a:off x="140406" y="1451574"/>
          <a:ext cx="10622078" cy="520143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82440">
                  <a:extLst>
                    <a:ext uri="{9D8B030D-6E8A-4147-A177-3AD203B41FA5}">
                      <a16:colId xmlns:a16="http://schemas.microsoft.com/office/drawing/2014/main" val="1675640697"/>
                    </a:ext>
                  </a:extLst>
                </a:gridCol>
                <a:gridCol w="5530715">
                  <a:extLst>
                    <a:ext uri="{9D8B030D-6E8A-4147-A177-3AD203B41FA5}">
                      <a16:colId xmlns:a16="http://schemas.microsoft.com/office/drawing/2014/main" val="1941560756"/>
                    </a:ext>
                  </a:extLst>
                </a:gridCol>
                <a:gridCol w="1103913">
                  <a:extLst>
                    <a:ext uri="{9D8B030D-6E8A-4147-A177-3AD203B41FA5}">
                      <a16:colId xmlns:a16="http://schemas.microsoft.com/office/drawing/2014/main" val="2196557218"/>
                    </a:ext>
                  </a:extLst>
                </a:gridCol>
                <a:gridCol w="1079355">
                  <a:extLst>
                    <a:ext uri="{9D8B030D-6E8A-4147-A177-3AD203B41FA5}">
                      <a16:colId xmlns:a16="http://schemas.microsoft.com/office/drawing/2014/main" val="2021725811"/>
                    </a:ext>
                  </a:extLst>
                </a:gridCol>
                <a:gridCol w="1153224">
                  <a:extLst>
                    <a:ext uri="{9D8B030D-6E8A-4147-A177-3AD203B41FA5}">
                      <a16:colId xmlns:a16="http://schemas.microsoft.com/office/drawing/2014/main" val="659895953"/>
                    </a:ext>
                  </a:extLst>
                </a:gridCol>
                <a:gridCol w="1372431">
                  <a:extLst>
                    <a:ext uri="{9D8B030D-6E8A-4147-A177-3AD203B41FA5}">
                      <a16:colId xmlns:a16="http://schemas.microsoft.com/office/drawing/2014/main" val="2780843916"/>
                    </a:ext>
                  </a:extLst>
                </a:gridCol>
              </a:tblGrid>
              <a:tr h="183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представления ( за последние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лет)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92030"/>
                  </a:ext>
                </a:extLst>
              </a:tr>
              <a:tr h="4922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уровня профессионализма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7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окружной,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всероссийский,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spc="-6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extLst>
                  <a:ext uri="{0D108BD9-81ED-4DB2-BD59-A6C34878D82A}">
                    <a16:rowId xmlns:a16="http://schemas.microsoft.com/office/drawing/2014/main" val="3532624384"/>
                  </a:ext>
                </a:extLst>
              </a:tr>
              <a:tr h="430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в творческих, проектных, </a:t>
                      </a:r>
                      <a:r>
                        <a:rPr lang="ru-RU" sz="1200" spc="-8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проблемных  группах  по</a:t>
                      </a:r>
                      <a:r>
                        <a:rPr lang="ru-RU" sz="1200" spc="-9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вопросам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области наставнической деятельности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(тематика мероприятия, временной период)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extLst>
                  <a:ext uri="{0D108BD9-81ED-4DB2-BD59-A6C34878D82A}">
                    <a16:rowId xmlns:a16="http://schemas.microsoft.com/office/drawing/2014/main" val="3234073821"/>
                  </a:ext>
                </a:extLst>
              </a:tr>
              <a:tr h="37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Участие в экспериментальной </a:t>
                      </a:r>
                      <a:r>
                        <a:rPr lang="ru-RU" sz="1200" spc="-3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(инновационной) деятельности 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области наставничества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(тема, результативность)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extLst>
                  <a:ext uri="{0D108BD9-81ED-4DB2-BD59-A6C34878D82A}">
                    <a16:rowId xmlns:a16="http://schemas.microsoft.com/office/drawing/2014/main" val="3432007181"/>
                  </a:ext>
                </a:extLst>
              </a:tr>
              <a:tr h="538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Обобщение и распространение опыта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наставничества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 рамках профессионального сообщества: открытые занятия, мастер-классы,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публикации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*,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выступления на семинарах, круглых столах, методических объединениях, курсах повышения квалификации и др. (год, тема, место проведения)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extLst>
                  <a:ext uri="{0D108BD9-81ED-4DB2-BD59-A6C34878D82A}">
                    <a16:rowId xmlns:a16="http://schemas.microsoft.com/office/drawing/2014/main" val="2651310790"/>
                  </a:ext>
                </a:extLst>
              </a:tr>
              <a:tr h="537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Участие в профессиональных </a:t>
                      </a:r>
                      <a:r>
                        <a:rPr lang="ru-RU" sz="1200" spc="-7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конкурсах 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области наставнической деятельности</a:t>
                      </a:r>
                      <a:r>
                        <a:rPr lang="ru-RU" sz="1200" spc="-7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(год, название,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результат) наименование организации, выдавшей диплом (грамоту, благодарственное письмо и т.п.)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extLst>
                  <a:ext uri="{0D108BD9-81ED-4DB2-BD59-A6C34878D82A}">
                    <a16:rowId xmlns:a16="http://schemas.microsoft.com/office/drawing/2014/main" val="3715951103"/>
                  </a:ext>
                </a:extLst>
              </a:tr>
              <a:tr h="542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9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Разработка авторских  программ, </a:t>
                      </a:r>
                      <a:r>
                        <a:rPr lang="ru-RU" sz="1200" spc="-8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методических пособий,  </a:t>
                      </a:r>
                      <a:r>
                        <a:rPr lang="ru-RU" sz="1200" spc="-8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дидактических  и  других  методических продуктов</a:t>
                      </a:r>
                      <a:r>
                        <a:rPr lang="ru-RU" sz="1200" spc="-6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области наставнической деятельности</a:t>
                      </a:r>
                      <a:r>
                        <a:rPr lang="ru-RU" sz="12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аттестуемым (тема, соавторы, </a:t>
                      </a:r>
                      <a:r>
                        <a:rPr lang="ru-RU" sz="1200" spc="-6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рецензенты, дата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extLst>
                  <a:ext uri="{0D108BD9-81ED-4DB2-BD59-A6C34878D82A}">
                    <a16:rowId xmlns:a16="http://schemas.microsoft.com/office/drawing/2014/main" val="831165907"/>
                  </a:ext>
                </a:extLst>
              </a:tr>
              <a:tr h="408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9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Участие  в составе жюри конкурсов, а также в качестве эксперта по аттестации педагогических работников отрасли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 области наставнической деятельности</a:t>
                      </a:r>
                      <a:r>
                        <a:rPr lang="ru-RU" sz="12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spc="-7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(год, название конкурса, статус)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extLst>
                  <a:ext uri="{0D108BD9-81ED-4DB2-BD59-A6C34878D82A}">
                    <a16:rowId xmlns:a16="http://schemas.microsoft.com/office/drawing/2014/main" val="409356083"/>
                  </a:ext>
                </a:extLst>
              </a:tr>
              <a:tr h="61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Участие педагога в массовых мероприятиях, социально-значимых проектах, включая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 области наставнической деятельности</a:t>
                      </a:r>
                      <a:r>
                        <a:rPr lang="ru-RU" sz="12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spc="-7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(год, название мероприятия, статус</a:t>
                      </a:r>
                      <a:r>
                        <a:rPr lang="ru-RU" sz="1200" spc="-7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extLst>
                  <a:ext uri="{0D108BD9-81ED-4DB2-BD59-A6C34878D82A}">
                    <a16:rowId xmlns:a16="http://schemas.microsoft.com/office/drawing/2014/main" val="1699913725"/>
                  </a:ext>
                </a:extLst>
              </a:tr>
              <a:tr h="156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Другое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54604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45340" y="6529930"/>
            <a:ext cx="3982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8450">
              <a:spcBef>
                <a:spcPts val="1390"/>
              </a:spcBef>
              <a:spcAft>
                <a:spcPts val="0"/>
              </a:spcAft>
            </a:pPr>
            <a:r>
              <a:rPr lang="ru-RU" sz="1100" spc="-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Указать адрес (ресурс) публикации, № сертификата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098990"/>
              </p:ext>
            </p:extLst>
          </p:nvPr>
        </p:nvGraphicFramePr>
        <p:xfrm>
          <a:off x="6170477" y="2267180"/>
          <a:ext cx="5913155" cy="461436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82440">
                  <a:extLst>
                    <a:ext uri="{9D8B030D-6E8A-4147-A177-3AD203B41FA5}">
                      <a16:colId xmlns:a16="http://schemas.microsoft.com/office/drawing/2014/main" val="857873748"/>
                    </a:ext>
                  </a:extLst>
                </a:gridCol>
                <a:gridCol w="5530715">
                  <a:extLst>
                    <a:ext uri="{9D8B030D-6E8A-4147-A177-3AD203B41FA5}">
                      <a16:colId xmlns:a16="http://schemas.microsoft.com/office/drawing/2014/main" val="262727900"/>
                    </a:ext>
                  </a:extLst>
                </a:gridCol>
              </a:tblGrid>
              <a:tr h="70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в творческих, проектных, </a:t>
                      </a:r>
                      <a:r>
                        <a:rPr lang="ru-RU" sz="1200" spc="-8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проблемных  группах  по</a:t>
                      </a:r>
                      <a:r>
                        <a:rPr lang="ru-RU" sz="1200" spc="-9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spc="-9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вопросам</a:t>
                      </a:r>
                      <a:r>
                        <a:rPr lang="ru-RU" sz="1200" spc="-9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вопросам методического сопровождения в образовании, включая  руководство разработкой программно-методического сопровождения образовательного процесса 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(тематика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мероприятия, временной период)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954272298"/>
                  </a:ext>
                </a:extLst>
              </a:tr>
              <a:tr h="70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Участие в экспериментальной </a:t>
                      </a:r>
                      <a:r>
                        <a:rPr lang="ru-RU" sz="1200" spc="-3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(инновационной) деятельности </a:t>
                      </a:r>
                      <a:r>
                        <a:rPr lang="ru-RU" sz="12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области методической работы, в том числе методического сопровождения реализации инновационных образовательных программ и проектов в образовательной организации</a:t>
                      </a:r>
                      <a:r>
                        <a:rPr lang="ru-RU" sz="1200" spc="-3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тема, результативность)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45829441"/>
                  </a:ext>
                </a:extLst>
              </a:tr>
              <a:tr h="877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Обобщение и распространение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опыта</a:t>
                      </a:r>
                      <a:r>
                        <a:rPr lang="ru-RU" sz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области методической работы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рамках профессионального сообщества: открытые занятия, мастер-классы,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публикации*,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выступления на семинарах, круглых столах, методических объединениях, курсах повышения квалификации и др. (год, тема, место проведения)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865922169"/>
                  </a:ext>
                </a:extLst>
              </a:tr>
              <a:tr h="52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Участие в профессиональных </a:t>
                      </a:r>
                      <a:r>
                        <a:rPr lang="ru-RU" sz="1200" spc="-7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конкурсах 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области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методической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работы </a:t>
                      </a:r>
                      <a:r>
                        <a:rPr lang="ru-RU" sz="1200" spc="-7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(год</a:t>
                      </a:r>
                      <a:r>
                        <a:rPr lang="ru-RU" sz="1200" spc="-7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название,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результат) наименование организации, выдавшей диплом (грамоту, благодарственное письмо и т.п.)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112027931"/>
                  </a:ext>
                </a:extLst>
              </a:tr>
              <a:tr h="52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9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Разработка авторских  программ, </a:t>
                      </a:r>
                      <a:r>
                        <a:rPr lang="ru-RU" sz="1200" spc="-8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методических пособий,  </a:t>
                      </a:r>
                      <a:r>
                        <a:rPr lang="ru-RU" sz="1200" spc="-8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дидактических  и  других  методических продуктов</a:t>
                      </a:r>
                      <a:r>
                        <a:rPr lang="ru-RU" sz="1200" spc="-6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области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методической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работы </a:t>
                      </a:r>
                      <a:r>
                        <a:rPr lang="ru-RU" sz="1200" spc="-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аттестуемым </a:t>
                      </a:r>
                      <a:r>
                        <a:rPr lang="ru-RU" sz="12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(тема, соавторы, </a:t>
                      </a:r>
                      <a:r>
                        <a:rPr lang="ru-RU" sz="1200" spc="-6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рецензенты, дата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497138098"/>
                  </a:ext>
                </a:extLst>
              </a:tr>
              <a:tr h="52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9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Участие  в составе жюри конкурсов, а также в качестве эксперта по аттестации педагогических работников отрасли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области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методической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работы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7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(год</a:t>
                      </a:r>
                      <a:r>
                        <a:rPr lang="ru-RU" sz="1200" spc="-7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название конкурса, статус)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12359759"/>
                  </a:ext>
                </a:extLst>
              </a:tr>
              <a:tr h="591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933" marR="18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Участие педагога в массовых мероприятиях, социально-значимых проектах,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включая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тематику методической работы </a:t>
                      </a:r>
                      <a:r>
                        <a:rPr lang="ru-RU" sz="1200" spc="-7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(год, название мероприятия, статус)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09908302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56243" y="715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b="1" dirty="0" smtClean="0"/>
              <a:t>Единый методический день </a:t>
            </a:r>
            <a:endParaRPr lang="ru-RU" sz="800" dirty="0"/>
          </a:p>
          <a:p>
            <a:pPr algn="ctr"/>
            <a:r>
              <a:rPr lang="ru-RU" sz="800" b="1" dirty="0"/>
              <a:t>работников сферы дополнительного образования Тюменской области</a:t>
            </a:r>
            <a:endParaRPr lang="ru-RU" sz="800" dirty="0"/>
          </a:p>
          <a:p>
            <a:pPr algn="ctr"/>
            <a:r>
              <a:rPr lang="ru-RU" sz="800" b="1" dirty="0"/>
              <a:t>«Аттестация педагогических работников</a:t>
            </a:r>
            <a:r>
              <a:rPr lang="ru-RU" sz="800" b="1" dirty="0" smtClean="0"/>
              <a:t>»</a:t>
            </a:r>
            <a:endParaRPr lang="ru-RU" sz="8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8.01.2024 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год </a:t>
            </a:r>
            <a:endParaRPr lang="ru-RU" sz="800" b="1" dirty="0"/>
          </a:p>
        </p:txBody>
      </p:sp>
      <p:pic>
        <p:nvPicPr>
          <p:cNvPr id="13" name="Picture 4" descr="Юг"/>
          <p:cNvPicPr>
            <a:picLocks noChangeAspect="1" noChangeArrowheads="1"/>
          </p:cNvPicPr>
          <p:nvPr/>
        </p:nvPicPr>
        <p:blipFill>
          <a:blip r:embed="rId4" cstate="print"/>
          <a:srcRect b="-38"/>
          <a:stretch>
            <a:fillRect/>
          </a:stretch>
        </p:blipFill>
        <p:spPr bwMode="auto">
          <a:xfrm>
            <a:off x="11285992" y="917977"/>
            <a:ext cx="901700" cy="130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877222" y="517867"/>
            <a:ext cx="3995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1.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информационной карты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аттестуемого </a:t>
            </a:r>
          </a:p>
          <a:p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0" y="120263"/>
            <a:ext cx="562471" cy="42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0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46062" t="34088" r="28254" b="58239"/>
          <a:stretch/>
        </p:blipFill>
        <p:spPr>
          <a:xfrm>
            <a:off x="9060611" y="6513853"/>
            <a:ext cx="3131389" cy="5262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2" y="-43340"/>
            <a:ext cx="1927671" cy="8686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4908" y="630725"/>
            <a:ext cx="10741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139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16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Продуктивность (результативность) деятельности аттестуемого педагогического 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ru-RU" sz="16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340904"/>
              </p:ext>
            </p:extLst>
          </p:nvPr>
        </p:nvGraphicFramePr>
        <p:xfrm>
          <a:off x="7051678" y="1036808"/>
          <a:ext cx="4287052" cy="199580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90719">
                  <a:extLst>
                    <a:ext uri="{9D8B030D-6E8A-4147-A177-3AD203B41FA5}">
                      <a16:colId xmlns:a16="http://schemas.microsoft.com/office/drawing/2014/main" val="3566286750"/>
                    </a:ext>
                  </a:extLst>
                </a:gridCol>
                <a:gridCol w="592373">
                  <a:extLst>
                    <a:ext uri="{9D8B030D-6E8A-4147-A177-3AD203B41FA5}">
                      <a16:colId xmlns:a16="http://schemas.microsoft.com/office/drawing/2014/main" val="115374777"/>
                    </a:ext>
                  </a:extLst>
                </a:gridCol>
                <a:gridCol w="592373">
                  <a:extLst>
                    <a:ext uri="{9D8B030D-6E8A-4147-A177-3AD203B41FA5}">
                      <a16:colId xmlns:a16="http://schemas.microsoft.com/office/drawing/2014/main" val="2680403620"/>
                    </a:ext>
                  </a:extLst>
                </a:gridCol>
                <a:gridCol w="519569">
                  <a:extLst>
                    <a:ext uri="{9D8B030D-6E8A-4147-A177-3AD203B41FA5}">
                      <a16:colId xmlns:a16="http://schemas.microsoft.com/office/drawing/2014/main" val="1568349800"/>
                    </a:ext>
                  </a:extLst>
                </a:gridCol>
                <a:gridCol w="445108">
                  <a:extLst>
                    <a:ext uri="{9D8B030D-6E8A-4147-A177-3AD203B41FA5}">
                      <a16:colId xmlns:a16="http://schemas.microsoft.com/office/drawing/2014/main" val="3253790808"/>
                    </a:ext>
                  </a:extLst>
                </a:gridCol>
                <a:gridCol w="446761">
                  <a:extLst>
                    <a:ext uri="{9D8B030D-6E8A-4147-A177-3AD203B41FA5}">
                      <a16:colId xmlns:a16="http://schemas.microsoft.com/office/drawing/2014/main" val="1355789399"/>
                    </a:ext>
                  </a:extLst>
                </a:gridCol>
                <a:gridCol w="445108">
                  <a:extLst>
                    <a:ext uri="{9D8B030D-6E8A-4147-A177-3AD203B41FA5}">
                      <a16:colId xmlns:a16="http://schemas.microsoft.com/office/drawing/2014/main" val="1702369088"/>
                    </a:ext>
                  </a:extLst>
                </a:gridCol>
                <a:gridCol w="446761">
                  <a:extLst>
                    <a:ext uri="{9D8B030D-6E8A-4147-A177-3AD203B41FA5}">
                      <a16:colId xmlns:a16="http://schemas.microsoft.com/office/drawing/2014/main" val="20638473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53885898"/>
                    </a:ext>
                  </a:extLst>
                </a:gridCol>
              </a:tblGrid>
              <a:tr h="21463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Межаттестационный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(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 лет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380903"/>
                  </a:ext>
                </a:extLst>
              </a:tr>
              <a:tr h="389255"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  <a:p>
                      <a:pPr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20__ - 20__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  <a:p>
                      <a:pPr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20__ - 20__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  <a:p>
                      <a:pPr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20__ - 20__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</a:t>
                      </a: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  <a:p>
                      <a:pPr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20__ - 20__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90711"/>
                  </a:ext>
                </a:extLst>
              </a:tr>
              <a:tr h="1120775">
                <a:tc>
                  <a:txBody>
                    <a:bodyPr/>
                    <a:lstStyle/>
                    <a:p>
                      <a:pPr marL="33655"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3655"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3655"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3655"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3655"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3655"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3655"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3655"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1884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28992" y="6449881"/>
            <a:ext cx="4894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>
              <a:spcBef>
                <a:spcPts val="1390"/>
              </a:spcBef>
              <a:spcAft>
                <a:spcPts val="0"/>
              </a:spcAft>
            </a:pPr>
            <a:r>
              <a:rPr lang="ru-RU" sz="1200" spc="-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*Указать адрес (ресурс) </a:t>
            </a:r>
            <a:r>
              <a:rPr lang="ru-RU" sz="1200" spc="-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публикации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2967"/>
              </p:ext>
            </p:extLst>
          </p:nvPr>
        </p:nvGraphicFramePr>
        <p:xfrm>
          <a:off x="147522" y="1374472"/>
          <a:ext cx="6094503" cy="478813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79449">
                  <a:extLst>
                    <a:ext uri="{9D8B030D-6E8A-4147-A177-3AD203B41FA5}">
                      <a16:colId xmlns:a16="http://schemas.microsoft.com/office/drawing/2014/main" val="1977392794"/>
                    </a:ext>
                  </a:extLst>
                </a:gridCol>
                <a:gridCol w="5415054">
                  <a:extLst>
                    <a:ext uri="{9D8B030D-6E8A-4147-A177-3AD203B41FA5}">
                      <a16:colId xmlns:a16="http://schemas.microsoft.com/office/drawing/2014/main" val="2640768915"/>
                    </a:ext>
                  </a:extLst>
                </a:gridCol>
              </a:tblGrid>
              <a:tr h="65357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-4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1314535054"/>
                  </a:ext>
                </a:extLst>
              </a:tr>
              <a:tr h="236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обучающихся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студентов-наставляемых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390642730"/>
                  </a:ext>
                </a:extLst>
              </a:tr>
              <a:tr h="39613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-4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-4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4.1.2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наставляемых педагогических работников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образовательной организации дополнительного образования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278011319"/>
                  </a:ext>
                </a:extLst>
              </a:tr>
              <a:tr h="246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сопровождения профессионального развития, наставляемого в организации дополнительного образования:</a:t>
                      </a:r>
                      <a:endParaRPr lang="ru-RU" sz="11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125365068"/>
                  </a:ext>
                </a:extLst>
              </a:tr>
              <a:tr h="292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-Персонализированная программа наставляемого педагога (публикуется после завершения) *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2040223419"/>
                  </a:ext>
                </a:extLst>
              </a:tr>
              <a:tr h="237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-Индивидуальный образовательный маршрут наставляемого педагога (ИОМ)*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2511580238"/>
                  </a:ext>
                </a:extLst>
              </a:tr>
              <a:tr h="47503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4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Комплектование и сохранность обучающихся (воспитанников) 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наставляемого педагога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деятельности (название кружков, секций, студий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516260552"/>
                  </a:ext>
                </a:extLst>
              </a:tr>
              <a:tr h="283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-Количество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(воспитанников) наставляемого педагога, чел-к.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2446621742"/>
                  </a:ext>
                </a:extLst>
              </a:tr>
              <a:tr h="293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-Общая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успеваемость обучающихся (воспитанников) 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наставляемого педагога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2503788434"/>
                  </a:ext>
                </a:extLst>
              </a:tr>
              <a:tr h="283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-Качественная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успеваемость обучающихся (воспитанников) 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наставляемого педагога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3620722807"/>
                  </a:ext>
                </a:extLst>
              </a:tr>
              <a:tr h="574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4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обучающихся, воспитанников 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наставляемого педагога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освоивших образовательную программу по преподаваемому учебному профилю (курсу) или программу внеурочной деятельности (% от количества учащихся обучающихся у данного педагога)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2068943339"/>
                  </a:ext>
                </a:extLst>
              </a:tr>
              <a:tr h="522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4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удовлетворенности родителей качеством образования детей 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наставляемого педагога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(доля родителей, удовлетворенных качеством образования, в %)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268" marR="16268" marT="0" marB="0"/>
                </a:tc>
                <a:extLst>
                  <a:ext uri="{0D108BD9-81ED-4DB2-BD59-A6C34878D82A}">
                    <a16:rowId xmlns:a16="http://schemas.microsoft.com/office/drawing/2014/main" val="389714528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79210"/>
              </p:ext>
            </p:extLst>
          </p:nvPr>
        </p:nvGraphicFramePr>
        <p:xfrm>
          <a:off x="6319852" y="1669086"/>
          <a:ext cx="5644732" cy="465170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8635">
                  <a:extLst>
                    <a:ext uri="{9D8B030D-6E8A-4147-A177-3AD203B41FA5}">
                      <a16:colId xmlns:a16="http://schemas.microsoft.com/office/drawing/2014/main" val="2229806510"/>
                    </a:ext>
                  </a:extLst>
                </a:gridCol>
                <a:gridCol w="5186097">
                  <a:extLst>
                    <a:ext uri="{9D8B030D-6E8A-4147-A177-3AD203B41FA5}">
                      <a16:colId xmlns:a16="http://schemas.microsoft.com/office/drawing/2014/main" val="193813370"/>
                    </a:ext>
                  </a:extLst>
                </a:gridCol>
              </a:tblGrid>
              <a:tr h="66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Руководство </a:t>
                      </a:r>
                      <a:r>
                        <a:rPr lang="ru-RU" sz="105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методическим объединением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педагогических работников организации дополнительного образования и/или активного участия в методической работе организации (направление, кол-во педагогов, мероприятия)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extLst>
                  <a:ext uri="{0D108BD9-81ED-4DB2-BD59-A6C34878D82A}">
                    <a16:rowId xmlns:a16="http://schemas.microsoft.com/office/drawing/2014/main" val="2882617126"/>
                  </a:ext>
                </a:extLst>
              </a:tr>
              <a:tr h="972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Руководство разработкой программно-методического сопровождения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образовательного процесса, в том числе методического сопровождения реализации инновационных образовательных программ и проектов в организации дополнительного образования (</a:t>
                      </a:r>
                      <a:r>
                        <a:rPr lang="ru-RU" sz="105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тема, соавторы, </a:t>
                      </a:r>
                      <a:r>
                        <a:rPr lang="ru-RU" sz="1050" spc="-6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рецензенты, дата и уровень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утверждения)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extLst>
                  <a:ext uri="{0D108BD9-81ED-4DB2-BD59-A6C34878D82A}">
                    <a16:rowId xmlns:a16="http://schemas.microsoft.com/office/drawing/2014/main" val="3416964512"/>
                  </a:ext>
                </a:extLst>
              </a:tr>
              <a:tr h="709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spc="-4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</a:t>
                      </a:r>
                      <a:r>
                        <a:rPr lang="ru-RU" sz="105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методической поддержке (сопровождении)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педагогических работников организации дополнительного образования, направленной на их профессиональное развитие, преодоление профессиональных дефицитов: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extLst>
                  <a:ext uri="{0D108BD9-81ED-4DB2-BD59-A6C34878D82A}">
                    <a16:rowId xmlns:a16="http://schemas.microsoft.com/office/drawing/2014/main" val="1417191512"/>
                  </a:ext>
                </a:extLst>
              </a:tr>
              <a:tr h="79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spc="-4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Методическое сопровождение профессионального развития педагогов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доля педагогических работников, охваченных индивидуальными образовательными маршрутами (ИОМ) (ФИО)*  (количество педагогов, % от общего количества педагогов)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extLst>
                  <a:ext uri="{0D108BD9-81ED-4DB2-BD59-A6C34878D82A}">
                    <a16:rowId xmlns:a16="http://schemas.microsoft.com/office/drawing/2014/main" val="2504222727"/>
                  </a:ext>
                </a:extLst>
              </a:tr>
              <a:tr h="624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spc="-4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банка практик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(по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посткурсовому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межкурсовому сопровождению, по практике успешных занятий по направлениям, предметам) (название кружков, секций, студий)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extLst>
                  <a:ext uri="{0D108BD9-81ED-4DB2-BD59-A6C34878D82A}">
                    <a16:rowId xmlns:a16="http://schemas.microsoft.com/office/drawing/2014/main" val="2665478198"/>
                  </a:ext>
                </a:extLst>
              </a:tr>
              <a:tr h="877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spc="-4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Проведенные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открытые занятия, мастер-классы, выступления на семинарах, круглых столах, методических объединениях, курсах повышения квалификации, мероприятия по трансляции (например, вебинары, ВКС)  и публикации*  (год, тема, категория участников, место проведения)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451" marR="12451" marT="0" marB="0"/>
                </a:tc>
                <a:extLst>
                  <a:ext uri="{0D108BD9-81ED-4DB2-BD59-A6C34878D82A}">
                    <a16:rowId xmlns:a16="http://schemas.microsoft.com/office/drawing/2014/main" val="508133092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856243" y="715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b="1" dirty="0" smtClean="0"/>
              <a:t>Единый методический день </a:t>
            </a:r>
            <a:endParaRPr lang="ru-RU" sz="800" dirty="0"/>
          </a:p>
          <a:p>
            <a:pPr algn="ctr"/>
            <a:r>
              <a:rPr lang="ru-RU" sz="800" b="1" dirty="0"/>
              <a:t>работников сферы дополнительного образования Тюменской области</a:t>
            </a:r>
            <a:endParaRPr lang="ru-RU" sz="800" dirty="0"/>
          </a:p>
          <a:p>
            <a:pPr algn="ctr"/>
            <a:r>
              <a:rPr lang="ru-RU" sz="800" b="1" dirty="0"/>
              <a:t>«Аттестация педагогических работников</a:t>
            </a:r>
            <a:r>
              <a:rPr lang="ru-RU" sz="800" b="1" dirty="0" smtClean="0"/>
              <a:t>»</a:t>
            </a:r>
            <a:endParaRPr lang="ru-RU" sz="8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8.01.2024 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год </a:t>
            </a:r>
            <a:endParaRPr lang="ru-RU" sz="800" b="1" dirty="0"/>
          </a:p>
        </p:txBody>
      </p:sp>
      <p:pic>
        <p:nvPicPr>
          <p:cNvPr id="19" name="Picture 4" descr="Юг"/>
          <p:cNvPicPr>
            <a:picLocks noChangeAspect="1" noChangeArrowheads="1"/>
          </p:cNvPicPr>
          <p:nvPr/>
        </p:nvPicPr>
        <p:blipFill>
          <a:blip r:embed="rId4" cstate="print"/>
          <a:srcRect b="-38"/>
          <a:stretch>
            <a:fillRect/>
          </a:stretch>
        </p:blipFill>
        <p:spPr bwMode="auto">
          <a:xfrm>
            <a:off x="11232757" y="724207"/>
            <a:ext cx="901700" cy="130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7153549" y="363978"/>
            <a:ext cx="3995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1.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информационной карты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аттестуемого </a:t>
            </a:r>
          </a:p>
          <a:p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0" y="120263"/>
            <a:ext cx="562471" cy="42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6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46062" t="34088" r="28254" b="58239"/>
          <a:stretch/>
        </p:blipFill>
        <p:spPr>
          <a:xfrm>
            <a:off x="8952243" y="6308579"/>
            <a:ext cx="3131389" cy="5262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2" y="33898"/>
            <a:ext cx="1551463" cy="6991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602844"/>
              </p:ext>
            </p:extLst>
          </p:nvPr>
        </p:nvGraphicFramePr>
        <p:xfrm>
          <a:off x="3533111" y="1586358"/>
          <a:ext cx="5246094" cy="99898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54853">
                  <a:extLst>
                    <a:ext uri="{9D8B030D-6E8A-4147-A177-3AD203B41FA5}">
                      <a16:colId xmlns:a16="http://schemas.microsoft.com/office/drawing/2014/main" val="2637006941"/>
                    </a:ext>
                  </a:extLst>
                </a:gridCol>
                <a:gridCol w="1270500">
                  <a:extLst>
                    <a:ext uri="{9D8B030D-6E8A-4147-A177-3AD203B41FA5}">
                      <a16:colId xmlns:a16="http://schemas.microsoft.com/office/drawing/2014/main" val="3601726966"/>
                    </a:ext>
                  </a:extLst>
                </a:gridCol>
                <a:gridCol w="1107316">
                  <a:extLst>
                    <a:ext uri="{9D8B030D-6E8A-4147-A177-3AD203B41FA5}">
                      <a16:colId xmlns:a16="http://schemas.microsoft.com/office/drawing/2014/main" val="2393776685"/>
                    </a:ext>
                  </a:extLst>
                </a:gridCol>
                <a:gridCol w="1713425">
                  <a:extLst>
                    <a:ext uri="{9D8B030D-6E8A-4147-A177-3AD203B41FA5}">
                      <a16:colId xmlns:a16="http://schemas.microsoft.com/office/drawing/2014/main" val="4360859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Уровень представления, результат (за последние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3-5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лет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43738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Учреждение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Муниципальный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Региональный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Федеральный, всероссийский, международный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2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4055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11100" y="6308579"/>
            <a:ext cx="624114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>
              <a:spcBef>
                <a:spcPts val="1390"/>
              </a:spcBef>
              <a:spcAft>
                <a:spcPts val="0"/>
              </a:spcAft>
            </a:pPr>
            <a:r>
              <a:rPr lang="ru-RU" sz="1200" spc="-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*Указать адрес (ресурс) публикации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70510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 Указать достижения, к которым педагог имеет непосредственное отношение</a:t>
            </a:r>
            <a:endParaRPr lang="ru-RU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18435"/>
              </p:ext>
            </p:extLst>
          </p:nvPr>
        </p:nvGraphicFramePr>
        <p:xfrm>
          <a:off x="315295" y="2782653"/>
          <a:ext cx="5516376" cy="31838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26935">
                  <a:extLst>
                    <a:ext uri="{9D8B030D-6E8A-4147-A177-3AD203B41FA5}">
                      <a16:colId xmlns:a16="http://schemas.microsoft.com/office/drawing/2014/main" val="32427862"/>
                    </a:ext>
                  </a:extLst>
                </a:gridCol>
                <a:gridCol w="4789441">
                  <a:extLst>
                    <a:ext uri="{9D8B030D-6E8A-4147-A177-3AD203B41FA5}">
                      <a16:colId xmlns:a16="http://schemas.microsoft.com/office/drawing/2014/main" val="22248681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 обучающихся (воспитанников) ** наставляемого педагога (коллективные,  индивидуальные)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4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конкурсах, конференциях, фестивалях, концертах и др. (год, название мероприятия, Ф.И.О. участников-обучающихся (воспитанников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результат)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наставляемого педагога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9583827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в подготовке педагогических работников - наставляемых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 том числе из числа молодых специалистов, к участию в конкурсах профессионального (педагогического) мастерства (год, название мероприятия, Ф.И.О. участника, результат)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652727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Распространение авторских подходов и методических разработок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области наставнической деятельн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ости в образовательной организации*(год, название мероприятия, результат)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3403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Другое (указать)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47644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45678"/>
              </p:ext>
            </p:extLst>
          </p:nvPr>
        </p:nvGraphicFramePr>
        <p:xfrm>
          <a:off x="6340176" y="2830855"/>
          <a:ext cx="4649458" cy="29286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28421">
                  <a:extLst>
                    <a:ext uri="{9D8B030D-6E8A-4147-A177-3AD203B41FA5}">
                      <a16:colId xmlns:a16="http://schemas.microsoft.com/office/drawing/2014/main" val="1703972257"/>
                    </a:ext>
                  </a:extLst>
                </a:gridCol>
                <a:gridCol w="4121037">
                  <a:extLst>
                    <a:ext uri="{9D8B030D-6E8A-4147-A177-3AD203B41FA5}">
                      <a16:colId xmlns:a16="http://schemas.microsoft.com/office/drawing/2014/main" val="3836062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Методическая  поддержка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педагогических работников организации дополнительного образования </a:t>
                      </a: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подготовке к участию в профессиональных конкурсах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(год, название мероприятия, Ф.И.О. участника, результат, наименование организации, выдавшей диплом (грамоту, благодарственное письмо и т.п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95631"/>
                  </a:ext>
                </a:extLst>
              </a:tr>
              <a:tr h="1292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опыта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применению в организации дополнительного образования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авторских учебных и (или) учебно-методических разработок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том числе цифровые)* (год, название мероприятия, результат)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75622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Другое (указать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974443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856243" y="715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b="1" dirty="0" smtClean="0"/>
              <a:t>Единый методический день </a:t>
            </a:r>
            <a:endParaRPr lang="ru-RU" sz="800" dirty="0"/>
          </a:p>
          <a:p>
            <a:pPr algn="ctr"/>
            <a:r>
              <a:rPr lang="ru-RU" sz="800" b="1" dirty="0"/>
              <a:t>работников сферы дополнительного образования Тюменской области</a:t>
            </a:r>
            <a:endParaRPr lang="ru-RU" sz="800" dirty="0"/>
          </a:p>
          <a:p>
            <a:pPr algn="ctr"/>
            <a:r>
              <a:rPr lang="ru-RU" sz="800" b="1" dirty="0"/>
              <a:t>«Аттестация педагогических работников</a:t>
            </a:r>
            <a:r>
              <a:rPr lang="ru-RU" sz="800" b="1" dirty="0" smtClean="0"/>
              <a:t>»</a:t>
            </a:r>
            <a:endParaRPr lang="ru-RU" sz="8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8.01.2024 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год </a:t>
            </a:r>
            <a:endParaRPr lang="ru-RU" sz="800" b="1" dirty="0"/>
          </a:p>
        </p:txBody>
      </p:sp>
      <p:pic>
        <p:nvPicPr>
          <p:cNvPr id="19" name="Picture 4" descr="Юг"/>
          <p:cNvPicPr>
            <a:picLocks noChangeAspect="1" noChangeArrowheads="1"/>
          </p:cNvPicPr>
          <p:nvPr/>
        </p:nvPicPr>
        <p:blipFill>
          <a:blip r:embed="rId4" cstate="print"/>
          <a:srcRect b="-38"/>
          <a:stretch>
            <a:fillRect/>
          </a:stretch>
        </p:blipFill>
        <p:spPr bwMode="auto">
          <a:xfrm>
            <a:off x="10335741" y="917977"/>
            <a:ext cx="1747891" cy="252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611449" y="1138797"/>
            <a:ext cx="10741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139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16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Продуктивность (результативность) деятельности аттестуемого педагогического 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ru-RU" sz="16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77222" y="517867"/>
            <a:ext cx="3995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1.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информационной карты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аттестуемого </a:t>
            </a:r>
          </a:p>
          <a:p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0" y="120263"/>
            <a:ext cx="562471" cy="42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5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46062" t="34088" r="28254" b="58239"/>
          <a:stretch/>
        </p:blipFill>
        <p:spPr>
          <a:xfrm>
            <a:off x="9951772" y="6428330"/>
            <a:ext cx="1942849" cy="4296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2" y="168609"/>
            <a:ext cx="1133876" cy="510941"/>
          </a:xfrm>
          <a:prstGeom prst="rect">
            <a:avLst/>
          </a:prstGeom>
        </p:spPr>
      </p:pic>
      <p:pic>
        <p:nvPicPr>
          <p:cNvPr id="14" name="Picture 4" descr="Юг"/>
          <p:cNvPicPr>
            <a:picLocks noChangeAspect="1" noChangeArrowheads="1"/>
          </p:cNvPicPr>
          <p:nvPr/>
        </p:nvPicPr>
        <p:blipFill>
          <a:blip r:embed="rId4" cstate="print"/>
          <a:srcRect b="-38"/>
          <a:stretch>
            <a:fillRect/>
          </a:stretch>
        </p:blipFill>
        <p:spPr bwMode="auto">
          <a:xfrm>
            <a:off x="11181770" y="832804"/>
            <a:ext cx="873718" cy="12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-119462" y="1194082"/>
            <a:ext cx="6761032" cy="195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Министерства просвещения Российской Федерации от 16 декабря 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№ Р-174 «Об утверждении Концепции создания единой федеральной системы научно-методического сопровождения педагогических работников и управленческих кадров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05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Министерства просвещения Российской Федерации от 15 декабря 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№ Р-303 «О внесении изменений в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Концепцию создания единой федеральной системы научно-методического сопровождения педагогических работников и управленческих кадров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(утв. распоряжением Министерства просвещения Российской Федерации от 16 декабря 2020 г. № Р-174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https://togirro.ru/assets/files/2023/cnppm/kontsieptsiia_efs_p-303_15.12.2022.pdf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2732" y="522311"/>
            <a:ext cx="1066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.Нормативное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регулирование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методической деятельности</a:t>
            </a:r>
            <a:endParaRPr lang="ru-RU" sz="1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рамках региональной системы научно-методического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сопровождения педагогических работников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РС НМС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6200" y="1474202"/>
            <a:ext cx="5199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 о РС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НМС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Тюменской области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«Комплекс мер («дорожная карта») …»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08.06.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г. №606/ОД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togirro.ru/assets/files/2023/cnppm/polozhenie_rumo_to_2023.pdf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767" y="3661777"/>
            <a:ext cx="4636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Распоряжение по утверждению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модели наставничества </a:t>
            </a:r>
            <a:r>
              <a:rPr lang="ru-RU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togirro.ru/assets/files/2021/cnppmpr_tyumen/celevaya_model_25.12.2019_p-145.pdf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17330" y="3098163"/>
            <a:ext cx="612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 по реализации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наставничества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Тюменской области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togirro.ru/assets/files/2022/cnppmpr/prikaz_26.03.2022.185-od.pdf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32185" y="3471916"/>
            <a:ext cx="4693914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7030A0"/>
                </a:solidFill>
              </a:rPr>
              <a:t>Единая региональная информационная база наставников</a:t>
            </a:r>
            <a:endParaRPr lang="ru-RU" sz="105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2185" y="3729039"/>
            <a:ext cx="607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ресурс для сопровождения наставничества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работников в образовательных организациях (отдельный сайт (раздел на сайте)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32185" y="4169418"/>
            <a:ext cx="7006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Наличие в открытом доступе базы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лучших региональных практик наставничества</a:t>
            </a:r>
            <a:endParaRPr lang="ru-RU" sz="9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2185" y="4425131"/>
            <a:ext cx="592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наставнических пар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сформированных и взаимодействующих на основе регионального сетевого (цифрового) ресурса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18434" y="5970777"/>
            <a:ext cx="774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Положения об </a:t>
            </a:r>
            <a:r>
              <a:rPr lang="ru-RU" sz="10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индивидуальном образовательном маршруте (ИОМ)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профессиональной компетентности педагогов общеобразовательных организаций Тюменской области (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2023/2024)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https://togirro.ru/assets/files/2023/cnppm/proekt_polozheniya_iom_2023.pdf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8434" y="5282119"/>
            <a:ext cx="76773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Положения </a:t>
            </a:r>
            <a:r>
              <a:rPr lang="ru-RU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сетевом взаимодействии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субъектов региональной системы научно-методического сопровождения педагогических работников и управленческих кадров Тюменской области (2023)</a:t>
            </a: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https://togirro.ru/assets/files/2023/cnppm/proekt_set_vzaimodeistvie_2023.pdf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4769" y="5287589"/>
            <a:ext cx="3241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акты, регулирующие 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методическую деятельность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  <a:hlinkClick r:id="rId11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ТОГИРРО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| ФЕДЕРАЛЬНЫЕ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togirro.ru)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0" y="120263"/>
            <a:ext cx="562471" cy="422649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856243" y="715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b="1" dirty="0" smtClean="0"/>
              <a:t>Единый методический день </a:t>
            </a:r>
            <a:endParaRPr lang="ru-RU" sz="800" dirty="0"/>
          </a:p>
          <a:p>
            <a:pPr algn="ctr"/>
            <a:r>
              <a:rPr lang="ru-RU" sz="800" b="1" dirty="0"/>
              <a:t>работников сферы дополнительного образования Тюменской области</a:t>
            </a:r>
            <a:endParaRPr lang="ru-RU" sz="800" dirty="0"/>
          </a:p>
          <a:p>
            <a:pPr algn="ctr"/>
            <a:r>
              <a:rPr lang="ru-RU" sz="800" b="1" dirty="0"/>
              <a:t>«Аттестация педагогических работников</a:t>
            </a:r>
            <a:r>
              <a:rPr lang="ru-RU" sz="800" b="1" dirty="0" smtClean="0"/>
              <a:t>»</a:t>
            </a:r>
            <a:endParaRPr lang="ru-RU" sz="8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8.01.2024 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год 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9480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7" grpId="0"/>
      <p:bldP spid="15" grpId="0"/>
      <p:bldP spid="9" grpId="0"/>
      <p:bldP spid="10" grpId="0"/>
      <p:bldP spid="11" grpId="0"/>
      <p:bldP spid="17" grpId="0"/>
      <p:bldP spid="22" grpId="0"/>
      <p:bldP spid="2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46062" t="34088" r="28254" b="58239"/>
          <a:stretch/>
        </p:blipFill>
        <p:spPr>
          <a:xfrm>
            <a:off x="8952243" y="6308579"/>
            <a:ext cx="3131389" cy="5262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2" y="168609"/>
            <a:ext cx="1542318" cy="694991"/>
          </a:xfrm>
          <a:prstGeom prst="rect">
            <a:avLst/>
          </a:prstGeom>
        </p:spPr>
      </p:pic>
      <p:pic>
        <p:nvPicPr>
          <p:cNvPr id="14" name="Picture 4" descr="Юг"/>
          <p:cNvPicPr>
            <a:picLocks noChangeAspect="1" noChangeArrowheads="1"/>
          </p:cNvPicPr>
          <p:nvPr/>
        </p:nvPicPr>
        <p:blipFill>
          <a:blip r:embed="rId4" cstate="print"/>
          <a:srcRect b="-38"/>
          <a:stretch>
            <a:fillRect/>
          </a:stretch>
        </p:blipFill>
        <p:spPr bwMode="auto">
          <a:xfrm>
            <a:off x="9766300" y="1197626"/>
            <a:ext cx="2425700" cy="322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36900" y="8715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 совместных событий субъектов РС НМС в Тюменской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762639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Межрегиональная конференция 25.01.2024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Наставничество, мастерство, карьера» </a:t>
            </a:r>
            <a:endParaRPr lang="ru-RU" sz="1400" b="1" dirty="0" smtClean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с 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</a:rPr>
              <a:t>целью  обмена эффективными практиками реализации реверсивного наставничества в рамках развития региональной системы научно-методического сопровождения региона </a:t>
            </a: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32250" y="1346833"/>
            <a:ext cx="430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hlinkClick r:id="rId5"/>
              </a:rPr>
              <a:t>Календарь совместных событий субъектов РС НМС в Тюменской области - </a:t>
            </a:r>
            <a:r>
              <a:rPr lang="ru-RU" sz="1200" dirty="0" err="1">
                <a:hlinkClick r:id="rId5"/>
              </a:rPr>
              <a:t>Google</a:t>
            </a:r>
            <a:r>
              <a:rPr lang="ru-RU" sz="1200" dirty="0">
                <a:hlinkClick r:id="rId5"/>
              </a:rPr>
              <a:t> Таблицы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96830" y="2766106"/>
            <a:ext cx="8283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ГАЛЕРЕЯ ЛУЧШИХ ПЕДАГОГОВ И НАСТАВНИКОВ</a:t>
            </a:r>
            <a:endParaRPr lang="ru-RU" sz="1400" b="1" i="0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1500" y="304949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ТОГИРРО | ЦИФРОВАЯ ГАЛЕРЕЯ ЛУЧШИХ ПЕДАГОГОВ И НАСТАВНИКОВ (togirro.ru)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084" y="3730686"/>
            <a:ext cx="5137832" cy="2901364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0" y="120263"/>
            <a:ext cx="562471" cy="42264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856243" y="715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b="1" dirty="0" smtClean="0"/>
              <a:t>Единый методический день </a:t>
            </a:r>
            <a:endParaRPr lang="ru-RU" sz="800" dirty="0"/>
          </a:p>
          <a:p>
            <a:pPr algn="ctr"/>
            <a:r>
              <a:rPr lang="ru-RU" sz="800" b="1" dirty="0"/>
              <a:t>работников сферы дополнительного образования Тюменской области</a:t>
            </a:r>
            <a:endParaRPr lang="ru-RU" sz="800" dirty="0"/>
          </a:p>
          <a:p>
            <a:pPr algn="ctr"/>
            <a:r>
              <a:rPr lang="ru-RU" sz="800" b="1" dirty="0"/>
              <a:t>«Аттестация педагогических работников</a:t>
            </a:r>
            <a:r>
              <a:rPr lang="ru-RU" sz="800" b="1" dirty="0" smtClean="0"/>
              <a:t>»</a:t>
            </a:r>
            <a:endParaRPr lang="ru-RU" sz="8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8.01.2024 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год 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10758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28535" t="30725" r="25925" b="16957"/>
          <a:stretch/>
        </p:blipFill>
        <p:spPr>
          <a:xfrm>
            <a:off x="723900" y="244459"/>
            <a:ext cx="3706760" cy="3384441"/>
          </a:xfrm>
          <a:prstGeom prst="rect">
            <a:avLst/>
          </a:prstGeom>
        </p:spPr>
      </p:pic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292100" y="3704750"/>
            <a:ext cx="4838700" cy="289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ru-RU" altLang="ru-RU" sz="1000" b="1" dirty="0">
                <a:cs typeface="Times New Roman" panose="02020603050405020304" pitchFamily="18" charset="0"/>
              </a:rPr>
              <a:t>Контакты: Центр непрерывного повышения профессионального мастерства педагогических работников образования </a:t>
            </a:r>
            <a:r>
              <a:rPr lang="ru-RU" altLang="ru-RU" sz="1000" dirty="0">
                <a:cs typeface="Times New Roman" panose="02020603050405020304" pitchFamily="18" charset="0"/>
              </a:rPr>
              <a:t>(ЦНППМ ПР</a:t>
            </a:r>
            <a:r>
              <a:rPr lang="ru-RU" altLang="ru-RU" sz="1000" dirty="0" smtClean="0">
                <a:cs typeface="Times New Roman" panose="02020603050405020304" pitchFamily="18" charset="0"/>
              </a:rPr>
              <a:t>):</a:t>
            </a:r>
            <a:endParaRPr lang="ru-RU" alt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altLang="ru-RU" sz="1000" b="1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000" b="1" dirty="0" smtClean="0">
                <a:cs typeface="Times New Roman" panose="02020603050405020304" pitchFamily="18" charset="0"/>
              </a:rPr>
              <a:t>Тюменский образовательный округ:</a:t>
            </a:r>
            <a:endParaRPr lang="ru-RU" alt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000" dirty="0" err="1">
                <a:cs typeface="Times New Roman" panose="02020603050405020304" pitchFamily="18" charset="0"/>
              </a:rPr>
              <a:t>г.Тюмень</a:t>
            </a:r>
            <a:r>
              <a:rPr lang="ru-RU" altLang="ru-RU" sz="1000" dirty="0">
                <a:cs typeface="Times New Roman" panose="02020603050405020304" pitchFamily="18" charset="0"/>
              </a:rPr>
              <a:t>, ул. Малыгина 73а, 8(3452)685729, Кускова Марина Валентиновна, адрес электронной почты: </a:t>
            </a:r>
            <a:r>
              <a:rPr lang="ru-RU" altLang="ru-RU" sz="1000" u="sng" dirty="0">
                <a:solidFill>
                  <a:srgbClr val="0000FF"/>
                </a:solidFill>
                <a:cs typeface="Times New Roman" panose="02020603050405020304" pitchFamily="18" charset="0"/>
                <a:hlinkClick r:id="rId3"/>
              </a:rPr>
              <a:t>mp_center_tyumen@togirro.ru</a:t>
            </a:r>
            <a:r>
              <a:rPr lang="ru-RU" altLang="ru-RU" sz="1000" dirty="0">
                <a:cs typeface="Times New Roman" panose="02020603050405020304" pitchFamily="18" charset="0"/>
              </a:rPr>
              <a:t> </a:t>
            </a:r>
            <a:endParaRPr lang="ru-RU" alt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altLang="ru-RU" sz="1000" dirty="0">
                <a:solidFill>
                  <a:srgbClr val="45494E"/>
                </a:solidFill>
                <a:cs typeface="Times New Roman" panose="02020603050405020304" pitchFamily="18" charset="0"/>
              </a:rPr>
              <a:t>ВК</a:t>
            </a:r>
            <a:r>
              <a:rPr lang="en-US" altLang="ru-RU" sz="1000" dirty="0">
                <a:solidFill>
                  <a:srgbClr val="45494E"/>
                </a:solidFill>
                <a:cs typeface="Times New Roman" panose="02020603050405020304" pitchFamily="18" charset="0"/>
              </a:rPr>
              <a:t> </a:t>
            </a:r>
            <a:r>
              <a:rPr lang="en-US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4"/>
              </a:rPr>
              <a:t>https://vk.com/cnppmpr_72</a:t>
            </a:r>
            <a:r>
              <a:rPr lang="en-US" altLang="ru-RU" sz="1000" dirty="0">
                <a:solidFill>
                  <a:srgbClr val="45494E"/>
                </a:solidFill>
                <a:cs typeface="Times New Roman" panose="02020603050405020304" pitchFamily="18" charset="0"/>
              </a:rPr>
              <a:t>   Instagram @</a:t>
            </a:r>
            <a:r>
              <a:rPr lang="en-US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4"/>
              </a:rPr>
              <a:t>cnppmpr_72</a:t>
            </a:r>
            <a:endParaRPr lang="ru-RU" alt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ru-RU" altLang="ru-RU" sz="1000" b="1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000" b="1" dirty="0" smtClean="0">
                <a:cs typeface="Times New Roman" panose="02020603050405020304" pitchFamily="18" charset="0"/>
              </a:rPr>
              <a:t>Тобольский образовательный округ: </a:t>
            </a:r>
            <a:endParaRPr lang="ru-RU" alt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000" dirty="0">
                <a:cs typeface="Times New Roman" panose="02020603050405020304" pitchFamily="18" charset="0"/>
              </a:rPr>
              <a:t>г. Тобольск, ул.  Знаменского, 58, 4-й этаж, 8(3456)234-587, Полякова Светлана Васильевна, адрес электронной почты</a:t>
            </a:r>
            <a:r>
              <a:rPr lang="ru-RU" altLang="ru-RU" sz="1000" dirty="0" smtClean="0">
                <a:cs typeface="Times New Roman" panose="02020603050405020304" pitchFamily="18" charset="0"/>
              </a:rPr>
              <a:t>: </a:t>
            </a:r>
            <a:r>
              <a:rPr lang="ru-RU" altLang="ru-RU" sz="1000" u="sng" dirty="0" smtClean="0">
                <a:solidFill>
                  <a:srgbClr val="0000FF"/>
                </a:solidFill>
                <a:cs typeface="Times New Roman" panose="02020603050405020304" pitchFamily="18" charset="0"/>
                <a:hlinkClick r:id="rId5"/>
              </a:rPr>
              <a:t>mp_center_tob@togirro.ru</a:t>
            </a:r>
            <a:r>
              <a:rPr lang="ru-RU" altLang="ru-RU" sz="1000" dirty="0" smtClean="0">
                <a:cs typeface="Times New Roman" panose="02020603050405020304" pitchFamily="18" charset="0"/>
              </a:rPr>
              <a:t> </a:t>
            </a:r>
            <a:endParaRPr lang="ru-RU" alt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altLang="ru-RU" sz="1000" dirty="0">
                <a:solidFill>
                  <a:srgbClr val="45494E"/>
                </a:solidFill>
                <a:cs typeface="Times New Roman" panose="02020603050405020304" pitchFamily="18" charset="0"/>
              </a:rPr>
              <a:t>ВК (Тобольск)</a:t>
            </a:r>
            <a:r>
              <a:rPr lang="en-US" altLang="ru-RU" sz="1000" dirty="0">
                <a:solidFill>
                  <a:srgbClr val="45494E"/>
                </a:solidFill>
                <a:cs typeface="Times New Roman" panose="02020603050405020304" pitchFamily="18" charset="0"/>
              </a:rPr>
              <a:t> </a:t>
            </a:r>
            <a:r>
              <a:rPr lang="en-US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6"/>
              </a:rPr>
              <a:t>://</a:t>
            </a:r>
            <a:r>
              <a:rPr lang="en-US" altLang="ru-RU" sz="1000" u="sng" dirty="0" err="1">
                <a:solidFill>
                  <a:srgbClr val="E6A42F"/>
                </a:solidFill>
                <a:cs typeface="Times New Roman" panose="02020603050405020304" pitchFamily="18" charset="0"/>
                <a:hlinkClick r:id="rId6"/>
              </a:rPr>
              <a:t>vk</a:t>
            </a:r>
            <a:r>
              <a:rPr lang="ru-RU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6"/>
              </a:rPr>
              <a:t>.</a:t>
            </a:r>
            <a:r>
              <a:rPr lang="en-US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6"/>
              </a:rPr>
              <a:t>com</a:t>
            </a:r>
            <a:r>
              <a:rPr lang="ru-RU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6"/>
              </a:rPr>
              <a:t>/</a:t>
            </a:r>
            <a:r>
              <a:rPr lang="en-US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6"/>
              </a:rPr>
              <a:t>club</a:t>
            </a:r>
            <a:r>
              <a:rPr lang="ru-RU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6"/>
              </a:rPr>
              <a:t>191152161</a:t>
            </a:r>
            <a:endParaRPr lang="ru-RU" alt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ru-RU" altLang="ru-RU" sz="1000" b="1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000" b="1" dirty="0" smtClean="0">
                <a:cs typeface="Times New Roman" panose="02020603050405020304" pitchFamily="18" charset="0"/>
              </a:rPr>
              <a:t>Ишимский образовательный округ:</a:t>
            </a:r>
            <a:endParaRPr lang="ru-RU" alt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000" dirty="0">
                <a:cs typeface="Times New Roman" panose="02020603050405020304" pitchFamily="18" charset="0"/>
              </a:rPr>
              <a:t>г. Ишим, пл. Соборная, 2, 8 (34551)231-10, </a:t>
            </a:r>
            <a:r>
              <a:rPr lang="ru-RU" altLang="ru-RU" sz="1000" dirty="0" err="1">
                <a:cs typeface="Times New Roman" panose="02020603050405020304" pitchFamily="18" charset="0"/>
              </a:rPr>
              <a:t>Менг</a:t>
            </a:r>
            <a:r>
              <a:rPr lang="ru-RU" altLang="ru-RU" sz="1000" dirty="0">
                <a:cs typeface="Times New Roman" panose="02020603050405020304" pitchFamily="18" charset="0"/>
              </a:rPr>
              <a:t> Оксана Васильевна,  адрес электронной почты: </a:t>
            </a:r>
            <a:r>
              <a:rPr lang="ru-RU" altLang="ru-RU" sz="1000" u="sng" dirty="0">
                <a:solidFill>
                  <a:srgbClr val="0000FF"/>
                </a:solidFill>
                <a:cs typeface="Times New Roman" panose="02020603050405020304" pitchFamily="18" charset="0"/>
                <a:hlinkClick r:id="rId7"/>
              </a:rPr>
              <a:t>mp_center_ishim@togirro.ru</a:t>
            </a:r>
            <a:r>
              <a:rPr lang="ru-RU" altLang="ru-RU" sz="1000" dirty="0">
                <a:cs typeface="Times New Roman" panose="02020603050405020304" pitchFamily="18" charset="0"/>
              </a:rPr>
              <a:t> </a:t>
            </a:r>
            <a:endParaRPr lang="ru-RU" alt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altLang="ru-RU" sz="1000" dirty="0">
                <a:solidFill>
                  <a:srgbClr val="45494E"/>
                </a:solidFill>
                <a:cs typeface="Times New Roman" panose="02020603050405020304" pitchFamily="18" charset="0"/>
              </a:rPr>
              <a:t>ВК (Ишим)</a:t>
            </a:r>
            <a:r>
              <a:rPr lang="en-US" altLang="ru-RU" sz="1000" dirty="0">
                <a:solidFill>
                  <a:srgbClr val="45494E"/>
                </a:solidFill>
                <a:cs typeface="Times New Roman" panose="02020603050405020304" pitchFamily="18" charset="0"/>
              </a:rPr>
              <a:t> </a:t>
            </a:r>
            <a:r>
              <a:rPr lang="en-US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8"/>
              </a:rPr>
              <a:t>https</a:t>
            </a:r>
            <a:r>
              <a:rPr lang="ru-RU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8"/>
              </a:rPr>
              <a:t>://</a:t>
            </a:r>
            <a:r>
              <a:rPr lang="en-US" altLang="ru-RU" sz="1000" u="sng" dirty="0" err="1">
                <a:solidFill>
                  <a:srgbClr val="E6A42F"/>
                </a:solidFill>
                <a:cs typeface="Times New Roman" panose="02020603050405020304" pitchFamily="18" charset="0"/>
                <a:hlinkClick r:id="rId8"/>
              </a:rPr>
              <a:t>vk</a:t>
            </a:r>
            <a:r>
              <a:rPr lang="ru-RU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8"/>
              </a:rPr>
              <a:t>.</a:t>
            </a:r>
            <a:r>
              <a:rPr lang="en-US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8"/>
              </a:rPr>
              <a:t>com</a:t>
            </a:r>
            <a:r>
              <a:rPr lang="ru-RU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8"/>
              </a:rPr>
              <a:t>/</a:t>
            </a:r>
            <a:r>
              <a:rPr lang="en-US" altLang="ru-RU" sz="1000" u="sng" dirty="0">
                <a:solidFill>
                  <a:srgbClr val="E6A42F"/>
                </a:solidFill>
                <a:cs typeface="Times New Roman" panose="02020603050405020304" pitchFamily="18" charset="0"/>
                <a:hlinkClick r:id="rId8"/>
              </a:rPr>
              <a:t>club</a:t>
            </a:r>
            <a:r>
              <a:rPr lang="ru-RU" altLang="ru-RU" sz="1000" u="sng" dirty="0" smtClean="0">
                <a:solidFill>
                  <a:srgbClr val="E6A42F"/>
                </a:solidFill>
                <a:cs typeface="Times New Roman" panose="02020603050405020304" pitchFamily="18" charset="0"/>
                <a:hlinkClick r:id="rId8"/>
              </a:rPr>
              <a:t>190083585</a:t>
            </a:r>
            <a:endParaRPr lang="ru-RU" alt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13"/>
          <p:cNvSpPr/>
          <p:nvPr/>
        </p:nvSpPr>
        <p:spPr>
          <a:xfrm>
            <a:off x="5397500" y="725423"/>
            <a:ext cx="5585596" cy="549235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latin typeface="Arial" pitchFamily="34" charset="0"/>
                <a:ea typeface="Times New Roman"/>
                <a:cs typeface="Arial" pitchFamily="34" charset="0"/>
              </a:rPr>
              <a:t>Иванычева Татьяна Алексеевна</a:t>
            </a:r>
            <a:endParaRPr lang="ru-RU" b="0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050" b="1" strike="noStrike" spc="-1" dirty="0">
                <a:latin typeface="Arial" pitchFamily="34" charset="0"/>
                <a:ea typeface="Times New Roman"/>
                <a:cs typeface="Arial" pitchFamily="34" charset="0"/>
              </a:rPr>
              <a:t>к.с.н. </a:t>
            </a:r>
            <a:r>
              <a:rPr lang="ru-RU" sz="1050" b="1" strike="noStrike" spc="-1" dirty="0" smtClean="0">
                <a:latin typeface="Arial" pitchFamily="34" charset="0"/>
                <a:ea typeface="Times New Roman"/>
                <a:cs typeface="Arial" pitchFamily="34" charset="0"/>
              </a:rPr>
              <a:t>доцент</a:t>
            </a:r>
          </a:p>
          <a:p>
            <a:pPr algn="ctr">
              <a:lnSpc>
                <a:spcPct val="100000"/>
              </a:lnSpc>
            </a:pPr>
            <a:r>
              <a:rPr lang="ru-RU" sz="1100" b="1" spc="-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100" b="1" spc="-1" dirty="0" smtClean="0">
                <a:latin typeface="Arial" pitchFamily="34" charset="0"/>
                <a:cs typeface="Arial" pitchFamily="34" charset="0"/>
              </a:rPr>
              <a:t>тарший преподаватель </a:t>
            </a: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latin typeface="Arial" pitchFamily="34" charset="0"/>
                <a:cs typeface="Arial" pitchFamily="34" charset="0"/>
              </a:rPr>
              <a:t>Центра непрерывного повышения профессионального мастерства педагогических работников </a:t>
            </a: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latin typeface="Arial" pitchFamily="34" charset="0"/>
                <a:cs typeface="Arial" pitchFamily="34" charset="0"/>
              </a:rPr>
              <a:t>(ЦНППМ ПР)</a:t>
            </a:r>
            <a:endParaRPr lang="ru-RU" sz="1100" b="0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latin typeface="Arial" pitchFamily="34" charset="0"/>
                <a:ea typeface="Times New Roman"/>
                <a:cs typeface="Arial" pitchFamily="34" charset="0"/>
              </a:rPr>
              <a:t>ГАОУ ТО ДПО «ТОГИРРО</a:t>
            </a:r>
            <a:r>
              <a:rPr lang="ru-RU" sz="1100" b="1" strike="noStrike" spc="-1" dirty="0" smtClean="0"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pPr algn="ctr">
              <a:lnSpc>
                <a:spcPct val="100000"/>
              </a:lnSpc>
            </a:pPr>
            <a:endParaRPr lang="ru-RU" sz="700" b="1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700" b="1" strike="noStrike" spc="-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700" b="0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800" strike="noStrike" spc="-1" dirty="0">
                <a:latin typeface="Arial" pitchFamily="34" charset="0"/>
                <a:ea typeface="Times New Roman"/>
                <a:cs typeface="Arial" pitchFamily="34" charset="0"/>
              </a:rPr>
              <a:t>Сертифицированный Федеральный эксперт качества профессионального образования РФ</a:t>
            </a:r>
            <a:endParaRPr lang="ru-RU" sz="800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800" strike="noStrike" spc="-1" dirty="0">
                <a:latin typeface="Arial" pitchFamily="34" charset="0"/>
                <a:ea typeface="Times New Roman"/>
                <a:cs typeface="Arial" pitchFamily="34" charset="0"/>
              </a:rPr>
              <a:t>Почетный работник высшего профессионального образования РФ,</a:t>
            </a:r>
            <a:endParaRPr lang="ru-RU" sz="800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800" strike="noStrike" spc="-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800" strike="noStrike" spc="-1" dirty="0" smtClean="0">
                <a:latin typeface="Arial" pitchFamily="34" charset="0"/>
                <a:ea typeface="Times New Roman"/>
                <a:cs typeface="Arial" pitchFamily="34" charset="0"/>
              </a:rPr>
              <a:t>Профессор </a:t>
            </a:r>
            <a:r>
              <a:rPr lang="ru-RU" sz="800" strike="noStrike" spc="-1" dirty="0">
                <a:latin typeface="Arial" pitchFamily="34" charset="0"/>
                <a:ea typeface="Times New Roman"/>
                <a:cs typeface="Arial" pitchFamily="34" charset="0"/>
              </a:rPr>
              <a:t>РАЕ, </a:t>
            </a:r>
            <a:endParaRPr lang="ru-RU" sz="800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800" strike="noStrike" spc="-1" dirty="0">
                <a:latin typeface="Arial" pitchFamily="34" charset="0"/>
                <a:ea typeface="Times New Roman"/>
                <a:cs typeface="Arial" pitchFamily="34" charset="0"/>
              </a:rPr>
              <a:t>DOCTOR OF SCIENCE, HONORIS </a:t>
            </a:r>
            <a:r>
              <a:rPr lang="ru-RU" sz="800" strike="noStrike" spc="-1" dirty="0" smtClean="0">
                <a:latin typeface="Arial" pitchFamily="34" charset="0"/>
                <a:ea typeface="Times New Roman"/>
                <a:cs typeface="Arial" pitchFamily="34" charset="0"/>
              </a:rPr>
              <a:t>CAUSA</a:t>
            </a:r>
            <a:endParaRPr lang="ru-RU" sz="800" strike="noStrike" spc="-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050" dirty="0" err="1">
                <a:hlinkClick r:id="rId9"/>
              </a:rPr>
              <a:t>Иванычева</a:t>
            </a:r>
            <a:r>
              <a:rPr lang="ru-RU" sz="1050" dirty="0">
                <a:hlinkClick r:id="rId9"/>
              </a:rPr>
              <a:t> Татьяна Алексеевна - Известные ученые (famous-scientists.ru)</a:t>
            </a:r>
            <a:endParaRPr lang="ru-RU" sz="1050" strike="noStrike" spc="-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Член Гильдии Экспертов Профессионального образования РФ</a:t>
            </a:r>
          </a:p>
          <a:p>
            <a:pPr lvl="0"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Член Российского Общества Социологов (РОС)  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Член Международного научного сообщества -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European Academy of Natural History </a:t>
            </a: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Член Ассоциации руководителей образовательных организаций РФ</a:t>
            </a:r>
          </a:p>
          <a:p>
            <a:pPr algn="ctr"/>
            <a:r>
              <a:rPr lang="ru-RU" sz="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Член Совета методистов РФ</a:t>
            </a:r>
          </a:p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Основатель научного направления </a:t>
            </a:r>
          </a:p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«Развитие региональной системы подготовки кадров среднего профессионального образования на основе стратегии модернизации образовательного пространства» </a:t>
            </a: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000" spc="-1" dirty="0">
                <a:latin typeface="Arial" pitchFamily="34" charset="0"/>
                <a:cs typeface="Arial" pitchFamily="34" charset="0"/>
                <a:hlinkClick r:id="rId10"/>
              </a:rPr>
              <a:t>https://</a:t>
            </a:r>
            <a:r>
              <a:rPr lang="en-US" sz="1000" spc="-1" dirty="0" smtClean="0">
                <a:latin typeface="Arial" pitchFamily="34" charset="0"/>
                <a:cs typeface="Arial" pitchFamily="34" charset="0"/>
                <a:hlinkClick r:id="rId10"/>
              </a:rPr>
              <a:t>famous-scientists.ru/direction/view/440</a:t>
            </a:r>
            <a:r>
              <a:rPr lang="ru-RU" sz="1000" spc="-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100" strike="noStrike" spc="-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100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100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latin typeface="Arial" pitchFamily="34" charset="0"/>
                <a:ea typeface="Times New Roman"/>
                <a:cs typeface="Arial" pitchFamily="34" charset="0"/>
              </a:rPr>
              <a:t>8-912-929-04-39</a:t>
            </a:r>
            <a:endParaRPr lang="ru-RU" sz="1400" b="1" spc="-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 dirty="0" smtClean="0">
                <a:latin typeface="Arial" pitchFamily="34" charset="0"/>
                <a:ea typeface="Times New Roman"/>
                <a:cs typeface="Arial" pitchFamily="34" charset="0"/>
              </a:rPr>
              <a:t>Электронная почта</a:t>
            </a:r>
            <a:r>
              <a:rPr lang="ru-RU" sz="1600" b="0" strike="noStrike" spc="-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u="sng" strike="noStrike" spc="-1" dirty="0">
                <a:uFillTx/>
                <a:latin typeface="Arial" pitchFamily="34" charset="0"/>
                <a:ea typeface="Times New Roman"/>
                <a:cs typeface="Arial" pitchFamily="34" charset="0"/>
                <a:hlinkClick r:id="rId11"/>
              </a:rPr>
              <a:t>ivanicheva_ta@mail.ru</a:t>
            </a:r>
            <a:r>
              <a:rPr lang="ru-RU" sz="1600" b="1" strike="noStrike" spc="-1" dirty="0"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endParaRPr lang="ru-RU" sz="1600" b="1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050" b="0" strike="noStrike" spc="-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050" b="0" strike="noStrike" spc="-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Юг"/>
          <p:cNvPicPr>
            <a:picLocks noChangeAspect="1" noChangeArrowheads="1"/>
          </p:cNvPicPr>
          <p:nvPr/>
        </p:nvPicPr>
        <p:blipFill>
          <a:blip r:embed="rId12" cstate="print"/>
          <a:srcRect b="-38"/>
          <a:stretch>
            <a:fillRect/>
          </a:stretch>
        </p:blipFill>
        <p:spPr bwMode="auto">
          <a:xfrm>
            <a:off x="10740156" y="589189"/>
            <a:ext cx="1451844" cy="19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/>
          <a:srcRect l="46062" t="34088" r="28254" b="58239"/>
          <a:stretch/>
        </p:blipFill>
        <p:spPr>
          <a:xfrm>
            <a:off x="8952243" y="6308579"/>
            <a:ext cx="3131389" cy="526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2" y="168609"/>
            <a:ext cx="1133876" cy="51094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0" y="120263"/>
            <a:ext cx="562471" cy="42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08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fb0879af-3eba-417a-a55a-ffe6dcd6ca77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2228</Words>
  <Application>Microsoft Office PowerPoint</Application>
  <PresentationFormat>Широкоэкранный</PresentationFormat>
  <Paragraphs>387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Corbel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2019-03-28T10:41:25Z</dcterms:created>
  <dcterms:modified xsi:type="dcterms:W3CDTF">2024-01-18T04:21:19Z</dcterms:modified>
</cp:coreProperties>
</file>