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9" r:id="rId3"/>
    <p:sldId id="257" r:id="rId4"/>
    <p:sldId id="296" r:id="rId5"/>
    <p:sldId id="273" r:id="rId6"/>
    <p:sldId id="261" r:id="rId7"/>
    <p:sldId id="297" r:id="rId8"/>
    <p:sldId id="298" r:id="rId9"/>
    <p:sldId id="260" r:id="rId10"/>
    <p:sldId id="301" r:id="rId11"/>
    <p:sldId id="299" r:id="rId12"/>
    <p:sldId id="300" r:id="rId13"/>
    <p:sldId id="302" r:id="rId14"/>
    <p:sldId id="267" r:id="rId15"/>
    <p:sldId id="303" r:id="rId16"/>
    <p:sldId id="281" r:id="rId17"/>
  </p:sldIdLst>
  <p:sldSz cx="9144000" cy="5143500" type="screen16x9"/>
  <p:notesSz cx="6858000" cy="9144000"/>
  <p:embeddedFontLst>
    <p:embeddedFont>
      <p:font typeface="Sniglet" panose="020B0604020202020204" charset="0"/>
      <p:regular r:id="rId19"/>
    </p:embeddedFont>
    <p:embeddedFont>
      <p:font typeface="Dosi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41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474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c73c85e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c73c85e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b="1" i="1" dirty="0" smtClean="0"/>
              <a:t>«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разработке программы наставничества в образовательной организации дополнительного образования детей</a:t>
            </a:r>
            <a:r>
              <a:rPr lang="ru-RU" sz="3200" b="1" i="1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11761" cy="22909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140400" cy="474517"/>
          </a:xfrm>
        </p:spPr>
        <p:txBody>
          <a:bodyPr/>
          <a:lstStyle/>
          <a:p>
            <a:r>
              <a:rPr lang="ru-RU" b="1" dirty="0">
                <a:latin typeface="+mj-lt"/>
              </a:rPr>
              <a:t>Этапы реализации программы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ru-RU" sz="900" b="1" dirty="0">
              <a:solidFill>
                <a:srgbClr val="1C4587"/>
              </a:solidFill>
              <a:latin typeface="Arial"/>
              <a:ea typeface="Calibri"/>
              <a:cs typeface="Times New Roman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64809"/>
              </p:ext>
            </p:extLst>
          </p:nvPr>
        </p:nvGraphicFramePr>
        <p:xfrm>
          <a:off x="539552" y="699542"/>
          <a:ext cx="6912769" cy="4226471"/>
        </p:xfrm>
        <a:graphic>
          <a:graphicData uri="http://schemas.openxmlformats.org/drawingml/2006/table">
            <a:tbl>
              <a:tblPr/>
              <a:tblGrid>
                <a:gridCol w="1656053"/>
                <a:gridCol w="2655136"/>
                <a:gridCol w="2601580"/>
              </a:tblGrid>
              <a:tr h="32209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ВНУТРИ ОРГАНИЗАЦИИ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С ВНЕШНЕЙ СРЕДОЙ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437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Подготовка условий для запуска программы наставничества</a:t>
                      </a:r>
                      <a:endParaRPr lang="ru-RU" sz="9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Необходимо: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обеспечить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нормативно-правовое оформление наставнической программы;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информировать коллектив и обучающихся о подготовке программы, собрать предварительные запросы обучающихся, педагогов, молодых специалистов;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сформировать отвечающую за реализацию программы команду и выбрать куратора;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определить задачи, формы наставничества, ожидаемые результаты;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создать дорожную карту реализации наставничества, определить необходимые для реализации ресурсы, внутренние и внешние.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определить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заинтересованные в наставничестве аудитории в зависимости от выбранной формы наставничества;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информировать аудитории через целевые медиа о возможностях программы наставничества, планируемых результатах и вариантах участия.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42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140400" cy="546525"/>
          </a:xfrm>
        </p:spPr>
        <p:txBody>
          <a:bodyPr/>
          <a:lstStyle/>
          <a:p>
            <a:r>
              <a:rPr lang="ru-RU" b="1" dirty="0">
                <a:latin typeface="+mj-lt"/>
              </a:rPr>
              <a:t>Этапы реализации программы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924" y="843558"/>
            <a:ext cx="6704395" cy="4070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27873"/>
              </p:ext>
            </p:extLst>
          </p:nvPr>
        </p:nvGraphicFramePr>
        <p:xfrm>
          <a:off x="755577" y="771550"/>
          <a:ext cx="6624734" cy="4320480"/>
        </p:xfrm>
        <a:graphic>
          <a:graphicData uri="http://schemas.openxmlformats.org/drawingml/2006/table">
            <a:tbl>
              <a:tblPr/>
              <a:tblGrid>
                <a:gridCol w="1604300"/>
                <a:gridCol w="3025891"/>
                <a:gridCol w="1994543"/>
              </a:tblGrid>
              <a:tr h="463013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ЭТАПЫ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РАБОТА ВНУТРИ ОРГАНИЗАЦИИ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РАБОТА С ВНЕШНЕЙ СРЕДОЙ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293" marR="28293" marT="28293" marB="28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002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 Формирование базы наставляемых</a:t>
                      </a:r>
                      <a:endParaRPr lang="ru-RU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информировать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родителей, педагогов, обучающихся о возможностях и целях программы;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сбор данных о наставляемых по доступным каналам (родители, классные руководители, педагоги-психологи, </a:t>
                      </a:r>
                      <a:r>
                        <a:rPr lang="ru-RU" sz="1000" b="1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профориентационные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тесты), в том числе сбор запросов наставляемых к программе;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включить собранные данные в базу наставников, а также в систему мониторинга влияния программы на наставляемых.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7442">
                <a:tc>
                  <a:txBody>
                    <a:bodyPr/>
                    <a:lstStyle/>
                    <a:p>
                      <a:pPr marL="381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0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Формирование базы наставников</a:t>
                      </a:r>
                      <a:endParaRPr lang="ru-RU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информировать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коллектив, обучающихся и их родителей, педагогов и молодых специалистов о </a:t>
                      </a:r>
                      <a:r>
                        <a:rPr lang="ru-RU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запуске программы;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собрать данные о потенциальных наставниках из числа педагогов и обучающихся.</a:t>
                      </a:r>
                      <a:endParaRPr lang="ru-RU" sz="9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взаимодействовать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 целевыми аудиториями на профильных мероприятиях с целью найти потенциальных наставников;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мотивировать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наставников.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942" marR="34942" marT="34942" marB="349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140400" cy="546525"/>
          </a:xfrm>
        </p:spPr>
        <p:txBody>
          <a:bodyPr/>
          <a:lstStyle/>
          <a:p>
            <a:r>
              <a:rPr lang="ru-RU" b="1" dirty="0">
                <a:latin typeface="+mj-lt"/>
              </a:rPr>
              <a:t>Этапы реализации программы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924" y="771550"/>
            <a:ext cx="7064435" cy="4142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57112"/>
              </p:ext>
            </p:extLst>
          </p:nvPr>
        </p:nvGraphicFramePr>
        <p:xfrm>
          <a:off x="467544" y="771550"/>
          <a:ext cx="7200801" cy="4394334"/>
        </p:xfrm>
        <a:graphic>
          <a:graphicData uri="http://schemas.openxmlformats.org/drawingml/2006/table">
            <a:tbl>
              <a:tblPr/>
              <a:tblGrid>
                <a:gridCol w="1608690"/>
                <a:gridCol w="2755431"/>
                <a:gridCol w="2836680"/>
              </a:tblGrid>
              <a:tr h="55719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05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ВНУТРИ ОРГАНИЗАЦИИ</a:t>
                      </a:r>
                      <a:endParaRPr lang="ru-RU" sz="105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С ВНЕШНЕЙ СРЕДОЙ</a:t>
                      </a:r>
                      <a:endParaRPr lang="ru-RU" sz="105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44497">
                <a:tc>
                  <a:txBody>
                    <a:bodyPr/>
                    <a:lstStyle/>
                    <a:p>
                      <a:pPr marL="381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 Отбор и обучение наставников</a:t>
                      </a:r>
                      <a:endParaRPr lang="ru-RU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разработать </a:t>
                      </a: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критерии отбора наставников под собранные запросы;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отбор и обучение наставников.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привлечь </a:t>
                      </a: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психологов, сотрудников педагогических вузов, менторов к отбору и обучению наставников;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найти ресурсы для организации обучения (через НКО, предприятия, гранты, конкурсы).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435">
                <a:tc>
                  <a:txBody>
                    <a:bodyPr/>
                    <a:lstStyle/>
                    <a:p>
                      <a:pPr marL="381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 Формирование наставнических пар/групп</a:t>
                      </a:r>
                      <a:endParaRPr lang="ru-RU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разработать </a:t>
                      </a: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инструменты и организовать встречи для формирования пар/групп;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обеспечить психологическое сопровождение наставляемым, не сформировавшим пару/группу, продолжить поиск наставника.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привлечь </a:t>
                      </a: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психологов, волонтеров, сотрудников педагогических вузов к формированию пар/групп.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7077">
                <a:tc>
                  <a:txBody>
                    <a:bodyPr/>
                    <a:lstStyle/>
                    <a:p>
                      <a:pPr marL="381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6. Организация работы наставнических пар/групп</a:t>
                      </a:r>
                      <a:endParaRPr lang="ru-RU" sz="9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выбрать </a:t>
                      </a: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форматы взаимодействия для каждой пары/группы;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проанализировать сильные и слабые стороны участников для постановки цели и задач на конкретные периоды;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 необходимости предоставить наставникам методические рекомендации/материалы по взаимодействию с наставляемым(и);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сбор обратной связи от наставников, наставляемых и кураторов для мониторинга эффективности реализации программы;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собрать данные от наставляемых для мониторинга влияния программы на их показатели;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разработать систему поощрений наставников.</a:t>
                      </a:r>
                      <a:endParaRPr lang="ru-RU" sz="7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промежуточные </a:t>
                      </a:r>
                      <a:r>
                        <a:rPr lang="ru-RU" sz="8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результаты программы транслировать партнерам программы / медиа для актуализации и потенциального вовлечения в будущий цикл программы.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1891" marR="21891" marT="21891" marB="218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140400" cy="474517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Этапы реализации программы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925" y="987574"/>
            <a:ext cx="6140400" cy="3926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13192"/>
              </p:ext>
            </p:extLst>
          </p:nvPr>
        </p:nvGraphicFramePr>
        <p:xfrm>
          <a:off x="611560" y="843558"/>
          <a:ext cx="6696743" cy="3960440"/>
        </p:xfrm>
        <a:graphic>
          <a:graphicData uri="http://schemas.openxmlformats.org/drawingml/2006/table">
            <a:tbl>
              <a:tblPr/>
              <a:tblGrid>
                <a:gridCol w="1368152"/>
                <a:gridCol w="2588462"/>
                <a:gridCol w="2740129"/>
              </a:tblGrid>
              <a:tr h="36004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ВНУТРИ ОРГАНИЗАЦИИ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РАБОТА С ВНЕШНЕЙ СРЕДОЙ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0040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5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 Завершение наставничества</a:t>
                      </a:r>
                      <a:endParaRPr lang="ru-RU" sz="10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627" marR="30627" marT="30627" marB="306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сбор обратной связи наставляемых, провести рефлексию, подвести итоги мониторинга влияния программы на наставляемых;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сбор обратной связи от наставников, наставляемых и кураторов для мониторинга эффективности реализации программы;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реализовать систему поощрений наставников;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организовать праздничное событие для представления результатов наставничества, чествования лучших наставников и популяризации лучших кейсов;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сформировать долгосрочную базу наставников, в том числе включая в нее завершивших программу наставляемых, желающих попробовать себя в новой роли.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627" marR="30627" marT="30627" marB="306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Необходимо: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привлечь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сотрудников педагогических институтов, психологов к оценке результатов наставничества;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пригласить представителей бизнес-сообщества, образовательных организаций, НКО, исполнительно-распорядительных органов муниципального образования, выпускников на итоговое мероприятие;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популяризировать лучшие практики и примеры наставничества через медиа, участников, партнеров.</a:t>
                      </a:r>
                      <a:endParaRPr lang="ru-RU" sz="8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627" marR="30627" marT="30627" marB="306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>
            <a:spLocks noGrp="1"/>
          </p:cNvSpPr>
          <p:nvPr>
            <p:ph type="title"/>
          </p:nvPr>
        </p:nvSpPr>
        <p:spPr>
          <a:xfrm>
            <a:off x="747925" y="339502"/>
            <a:ext cx="6140400" cy="11521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+mj-lt"/>
              </a:rPr>
              <a:t>Мониторинг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 процесса реализации программ наставничества понимается как система сбора, обработки, хранения и использования информации о программе наставничества и (или) отдельных ее элементах</a:t>
            </a:r>
            <a:r>
              <a:rPr lang="ru-RU" dirty="0">
                <a:solidFill>
                  <a:schemeClr val="bg2"/>
                </a:solidFill>
              </a:rPr>
              <a:t>.</a:t>
            </a:r>
            <a:br>
              <a:rPr lang="ru-RU" dirty="0">
                <a:solidFill>
                  <a:schemeClr val="bg2"/>
                </a:solidFill>
              </a:rPr>
            </a:br>
            <a:endParaRPr dirty="0">
              <a:solidFill>
                <a:schemeClr val="bg2"/>
              </a:solidFill>
            </a:endParaRPr>
          </a:p>
        </p:txBody>
      </p:sp>
      <p:sp>
        <p:nvSpPr>
          <p:cNvPr id="610" name="Google Shape;610;p23"/>
          <p:cNvSpPr/>
          <p:nvPr/>
        </p:nvSpPr>
        <p:spPr>
          <a:xfrm>
            <a:off x="3995936" y="1419622"/>
            <a:ext cx="3168352" cy="316835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b="1" dirty="0"/>
              <a:t>Этап 2. </a:t>
            </a:r>
            <a:endParaRPr lang="ru-RU" b="1" dirty="0" smtClean="0"/>
          </a:p>
          <a:p>
            <a:pPr lvl="0" algn="ctr"/>
            <a:r>
              <a:rPr lang="ru-RU" b="1" dirty="0" smtClean="0"/>
              <a:t>Оценка </a:t>
            </a:r>
            <a:r>
              <a:rPr lang="ru-RU" b="1" dirty="0"/>
              <a:t>мотивационно-личностного, </a:t>
            </a:r>
            <a:r>
              <a:rPr lang="ru-RU" b="1" dirty="0" err="1"/>
              <a:t>компетентностного</a:t>
            </a:r>
            <a:r>
              <a:rPr lang="ru-RU" b="1" dirty="0"/>
              <a:t>, профессионального роста участников, динамика образовательных </a:t>
            </a:r>
            <a:r>
              <a:rPr lang="ru-RU" b="1" dirty="0" smtClean="0"/>
              <a:t>результатов</a:t>
            </a:r>
            <a:r>
              <a:rPr lang="ru-RU" dirty="0" smtClean="0"/>
              <a:t> </a:t>
            </a:r>
            <a:endParaRPr b="1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611560" y="1491630"/>
            <a:ext cx="3240360" cy="313323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/>
              <a:t>Этап 1. </a:t>
            </a:r>
            <a:endParaRPr lang="ru-RU" sz="1800" b="1" dirty="0" smtClean="0"/>
          </a:p>
          <a:p>
            <a:pPr lvl="0" algn="ctr"/>
            <a:r>
              <a:rPr lang="ru-RU" sz="1800" b="1" dirty="0" smtClean="0"/>
              <a:t>Мониторинг </a:t>
            </a:r>
            <a:r>
              <a:rPr lang="ru-RU" sz="1800" b="1" dirty="0"/>
              <a:t>и оценка качества процесса реализации программы </a:t>
            </a:r>
            <a:r>
              <a:rPr lang="ru-RU" sz="1800" b="1" dirty="0" smtClean="0"/>
              <a:t>наставничества </a:t>
            </a:r>
            <a:endParaRPr sz="18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25" y="225025"/>
            <a:ext cx="6140400" cy="906565"/>
          </a:xfrm>
        </p:spPr>
        <p:txBody>
          <a:bodyPr/>
          <a:lstStyle/>
          <a:p>
            <a:r>
              <a:rPr lang="ru-RU" b="1" dirty="0">
                <a:latin typeface="+mj-lt"/>
              </a:rPr>
              <a:t>Шаблоны документов для реализации программы наставничества в организации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32923"/>
            <a:ext cx="63367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Приказ о реализации программы наставничества</a:t>
            </a:r>
            <a:endParaRPr lang="ru-RU" sz="1600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Дорожная карта реализации программы наставничества в ________ на 202__год, 20__–20__ учебный год</a:t>
            </a:r>
            <a:endParaRPr lang="ru-RU" sz="1600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Положение о наставничестве</a:t>
            </a:r>
            <a:endParaRPr lang="ru-RU" sz="1600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Программа наставничества (структура)</a:t>
            </a:r>
            <a:endParaRPr lang="ru-RU" sz="1600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Приказ о назначении наставников и формировании наставнических групп</a:t>
            </a:r>
            <a:endParaRPr lang="ru-RU" sz="1600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</a:rPr>
              <a:t>Примерные формы </a:t>
            </a:r>
            <a:r>
              <a:rPr lang="ru-RU" sz="1600" b="1" dirty="0" smtClean="0">
                <a:solidFill>
                  <a:schemeClr val="bg2"/>
                </a:solidFill>
              </a:rPr>
              <a:t>заявлений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2"/>
              </a:solidFill>
            </a:endParaRPr>
          </a:p>
          <a:p>
            <a:pPr algn="r"/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Методическое пособие</a:t>
            </a: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«Развитие системы наставничества в деятельности организаций дополнительного образования детей</a:t>
            </a:r>
            <a:r>
              <a:rPr lang="ru-RU" sz="12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 2021 г.</a:t>
            </a:r>
            <a:endParaRPr lang="ru-RU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200" dirty="0"/>
              <a:t> </a:t>
            </a:r>
          </a:p>
          <a:p>
            <a:pPr algn="r"/>
            <a:r>
              <a:rPr lang="ru-RU" sz="1200" dirty="0"/>
              <a:t> </a:t>
            </a:r>
          </a:p>
          <a:p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dirty="0"/>
              <a:t>СПАСИБО за внимание!</a:t>
            </a:r>
            <a:endParaRPr dirty="0"/>
          </a:p>
        </p:txBody>
      </p:sp>
      <p:sp>
        <p:nvSpPr>
          <p:cNvPr id="776" name="Google Shape;776;p37"/>
          <p:cNvSpPr txBox="1">
            <a:spLocks noGrp="1"/>
          </p:cNvSpPr>
          <p:nvPr>
            <p:ph type="subTitle" idx="1"/>
          </p:nvPr>
        </p:nvSpPr>
        <p:spPr>
          <a:xfrm>
            <a:off x="3210885" y="3003797"/>
            <a:ext cx="5301600" cy="864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BayanovaOV@pioner72.ru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95536" y="339502"/>
            <a:ext cx="8116999" cy="248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R="143510" lvl="0" algn="l">
              <a:tabLst>
                <a:tab pos="304165" algn="l"/>
              </a:tabLst>
            </a:pPr>
            <a:r>
              <a:rPr lang="ru-RU" sz="1800" b="1" dirty="0">
                <a:solidFill>
                  <a:schemeClr val="bg2"/>
                </a:solidFill>
                <a:latin typeface="Arial"/>
                <a:ea typeface="Calibri"/>
                <a:cs typeface="Times New Roman"/>
              </a:rPr>
              <a:t>Распоряжение </a:t>
            </a:r>
            <a:r>
              <a:rPr lang="ru-RU" sz="1800" b="1" dirty="0" err="1">
                <a:solidFill>
                  <a:schemeClr val="bg2"/>
                </a:solidFill>
                <a:latin typeface="Arial"/>
                <a:ea typeface="Calibri"/>
                <a:cs typeface="Times New Roman"/>
              </a:rPr>
              <a:t>Минпросвещения</a:t>
            </a:r>
            <a:r>
              <a:rPr lang="ru-RU" sz="1800" b="1" dirty="0">
                <a:solidFill>
                  <a:schemeClr val="bg2"/>
                </a:solidFill>
                <a:latin typeface="Arial"/>
                <a:ea typeface="Calibri"/>
                <a:cs typeface="Times New Roman"/>
              </a:rPr>
              <a:t> России от 25.12.2019 № Р‑145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</a:t>
            </a:r>
            <a:endParaRPr lang="ru-RU" sz="1400" b="1" dirty="0">
              <a:solidFill>
                <a:schemeClr val="bg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2987824" y="2864177"/>
            <a:ext cx="576064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i="1" dirty="0">
                <a:latin typeface="Arial"/>
                <a:ea typeface="Calibri"/>
              </a:rPr>
              <a:t>Министерство просвещения Российской Федерации, АНО «Институт развития социального капитала и предпринимательства» в 2019 году под общим научным руководством доктора психологических наук </a:t>
            </a:r>
            <a:endParaRPr lang="ru-RU" sz="1200" i="1" dirty="0" smtClean="0">
              <a:latin typeface="Arial"/>
              <a:ea typeface="Calibri"/>
            </a:endParaRPr>
          </a:p>
          <a:p>
            <a:pPr marL="0" lvl="0" indent="0"/>
            <a:r>
              <a:rPr lang="ru-RU" sz="1200" i="1" dirty="0" smtClean="0">
                <a:latin typeface="Arial"/>
                <a:ea typeface="Calibri"/>
              </a:rPr>
              <a:t>Н.Ю</a:t>
            </a:r>
            <a:r>
              <a:rPr lang="ru-RU" sz="1200" i="1" dirty="0">
                <a:latin typeface="Arial"/>
                <a:ea typeface="Calibri"/>
              </a:rPr>
              <a:t>. </a:t>
            </a:r>
            <a:r>
              <a:rPr lang="ru-RU" sz="1200" i="1" dirty="0" err="1">
                <a:latin typeface="Arial"/>
                <a:ea typeface="Calibri"/>
              </a:rPr>
              <a:t>Синягиной</a:t>
            </a:r>
            <a:r>
              <a:rPr lang="ru-RU" sz="1200" i="1" dirty="0">
                <a:latin typeface="Arial"/>
                <a:ea typeface="Calibri"/>
              </a:rPr>
              <a:t> </a:t>
            </a:r>
            <a:endParaRPr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67494"/>
            <a:ext cx="6530302" cy="7920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sz="1400" b="1" dirty="0" smtClean="0">
                <a:solidFill>
                  <a:schemeClr val="bg2"/>
                </a:solidFill>
              </a:rPr>
              <a:t>Наставничество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– это универсальная технология передачи опыта, знаний, формирования навыков, компетенций, </a:t>
            </a:r>
            <a:r>
              <a:rPr lang="ru-RU" sz="1400" dirty="0" err="1">
                <a:solidFill>
                  <a:schemeClr val="bg2"/>
                </a:solidFill>
              </a:rPr>
              <a:t>метакомпетенций</a:t>
            </a:r>
            <a:r>
              <a:rPr lang="ru-RU" sz="1400" dirty="0">
                <a:solidFill>
                  <a:schemeClr val="bg2"/>
                </a:solidFill>
              </a:rPr>
              <a:t> и ценностей через неформальное </a:t>
            </a:r>
            <a:r>
              <a:rPr lang="ru-RU" sz="1400" dirty="0" err="1">
                <a:solidFill>
                  <a:schemeClr val="bg2"/>
                </a:solidFill>
              </a:rPr>
              <a:t>взаимообогащающее</a:t>
            </a:r>
            <a:r>
              <a:rPr lang="ru-RU" sz="1400" dirty="0">
                <a:solidFill>
                  <a:schemeClr val="bg2"/>
                </a:solidFill>
              </a:rPr>
              <a:t> общение, основанное на доверии и </a:t>
            </a:r>
            <a:r>
              <a:rPr lang="ru-RU" sz="1400" dirty="0" smtClean="0">
                <a:solidFill>
                  <a:schemeClr val="bg2"/>
                </a:solidFill>
              </a:rPr>
              <a:t>партнерстве</a:t>
            </a:r>
            <a:endParaRPr sz="1400" dirty="0">
              <a:solidFill>
                <a:schemeClr val="bg2"/>
              </a:solidFill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251520" y="1563638"/>
            <a:ext cx="3672407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Куратор</a:t>
            </a:r>
            <a:r>
              <a:rPr lang="ru-RU" sz="1200" b="1" dirty="0">
                <a:solidFill>
                  <a:schemeClr val="bg2"/>
                </a:solidFill>
              </a:rPr>
              <a:t> </a:t>
            </a:r>
            <a:r>
              <a:rPr lang="ru-RU" sz="1200" b="1" dirty="0" smtClean="0">
                <a:solidFill>
                  <a:schemeClr val="bg2"/>
                </a:solidFill>
              </a:rPr>
              <a:t>– </a:t>
            </a:r>
            <a:r>
              <a:rPr lang="ru-RU" sz="1200" b="1" dirty="0">
                <a:solidFill>
                  <a:schemeClr val="bg2"/>
                </a:solidFill>
              </a:rPr>
              <a:t>сотрудник, который отвечает за организацию программы </a:t>
            </a:r>
            <a:r>
              <a:rPr lang="ru-RU" sz="1200" b="1" dirty="0" smtClean="0">
                <a:solidFill>
                  <a:schemeClr val="bg2"/>
                </a:solidFill>
              </a:rPr>
              <a:t>наставничества: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/>
                </a:solidFill>
              </a:rPr>
              <a:t>разрабатывает </a:t>
            </a:r>
            <a:r>
              <a:rPr lang="ru-RU" sz="1100" dirty="0">
                <a:solidFill>
                  <a:schemeClr val="bg2"/>
                </a:solidFill>
              </a:rPr>
              <a:t>программу наставничества в организации;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обеспечивает запуск </a:t>
            </a:r>
            <a:r>
              <a:rPr lang="ru-RU" sz="1100" dirty="0" smtClean="0">
                <a:solidFill>
                  <a:schemeClr val="bg2"/>
                </a:solidFill>
              </a:rPr>
              <a:t>программы;</a:t>
            </a:r>
            <a:endParaRPr lang="ru-RU" sz="1100" dirty="0">
              <a:solidFill>
                <a:schemeClr val="bg2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формирует базу наставляемых и оформляет запросы на </a:t>
            </a:r>
            <a:r>
              <a:rPr lang="ru-RU" sz="1100" dirty="0" smtClean="0">
                <a:solidFill>
                  <a:schemeClr val="bg2"/>
                </a:solidFill>
              </a:rPr>
              <a:t>программы;</a:t>
            </a:r>
            <a:endParaRPr lang="ru-RU" sz="1100" dirty="0">
              <a:solidFill>
                <a:schemeClr val="bg2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отбирает </a:t>
            </a:r>
            <a:r>
              <a:rPr lang="ru-RU" sz="1100" dirty="0" smtClean="0">
                <a:solidFill>
                  <a:schemeClr val="bg2"/>
                </a:solidFill>
              </a:rPr>
              <a:t>наставников;</a:t>
            </a:r>
            <a:endParaRPr lang="ru-RU" sz="1100" dirty="0">
              <a:solidFill>
                <a:schemeClr val="bg2"/>
              </a:solidFill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организует обучение наставников;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формирует наставнические пары, организует работу наставнических пар;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организует обратную связь и финальное мероприятие программы;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определяет формат поощрения и критерии отбора лучших наставников, организует информационное сопровождение программы;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/>
                </a:solidFill>
              </a:rPr>
              <a:t>формирует итоговый аналитический отчет о реализации </a:t>
            </a:r>
            <a:r>
              <a:rPr lang="ru-RU" sz="1100" b="1" dirty="0">
                <a:solidFill>
                  <a:schemeClr val="bg2"/>
                </a:solidFill>
              </a:rPr>
              <a:t>наставнической</a:t>
            </a:r>
            <a:r>
              <a:rPr lang="ru-RU" sz="1100" dirty="0">
                <a:solidFill>
                  <a:schemeClr val="bg2"/>
                </a:solidFill>
              </a:rPr>
              <a:t> программы.</a:t>
            </a:r>
          </a:p>
        </p:txBody>
      </p:sp>
      <p:sp>
        <p:nvSpPr>
          <p:cNvPr id="532" name="Google Shape;532;p13"/>
          <p:cNvSpPr txBox="1"/>
          <p:nvPr/>
        </p:nvSpPr>
        <p:spPr>
          <a:xfrm>
            <a:off x="4150426" y="1131590"/>
            <a:ext cx="312780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0215" algn="just"/>
            <a:r>
              <a:rPr lang="ru-RU" sz="1200" b="1" dirty="0">
                <a:solidFill>
                  <a:schemeClr val="bg2"/>
                </a:solidFill>
                <a:ea typeface="Times New Roman"/>
                <a:cs typeface="F"/>
              </a:rPr>
              <a:t>Наставник</a:t>
            </a:r>
            <a:r>
              <a:rPr lang="ru-RU" sz="1200" dirty="0">
                <a:solidFill>
                  <a:schemeClr val="bg2"/>
                </a:solidFill>
                <a:ea typeface="Times New Roman"/>
                <a:cs typeface="F"/>
              </a:rPr>
              <a:t> – участник программы наставничества, имеющий успешный опыт в достижении жизненного, личностного и профессионального результата; компетентный специалист, готовый поделиться опытом и навыками, необходимыми для стимуляции и поддержки процессов самореализации и самосовершенствования наставляемого</a:t>
            </a:r>
            <a:r>
              <a:rPr lang="ru-RU" sz="1200" dirty="0">
                <a:ea typeface="Times New Roman"/>
                <a:cs typeface="F"/>
              </a:rPr>
              <a:t>.</a:t>
            </a:r>
            <a:endParaRPr lang="ru-RU" sz="1050" dirty="0">
              <a:effectLst/>
              <a:latin typeface="Calibri"/>
              <a:ea typeface="Calibri"/>
              <a:cs typeface="F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3923927" y="3003798"/>
            <a:ext cx="3354397" cy="194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0215" algn="just"/>
            <a:r>
              <a:rPr lang="ru-RU" b="1" dirty="0">
                <a:solidFill>
                  <a:schemeClr val="bg2"/>
                </a:solidFill>
              </a:rPr>
              <a:t>Наставляемый</a:t>
            </a:r>
            <a:r>
              <a:rPr lang="ru-RU" dirty="0">
                <a:solidFill>
                  <a:schemeClr val="bg2"/>
                </a:solidFill>
              </a:rPr>
              <a:t> – 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</a:t>
            </a:r>
          </a:p>
          <a:p>
            <a:pPr indent="450215" algn="just"/>
            <a:endParaRPr lang="ru-RU" sz="1050" dirty="0">
              <a:solidFill>
                <a:schemeClr val="bg2"/>
              </a:solidFill>
              <a:effectLst/>
              <a:latin typeface="Calibri"/>
              <a:ea typeface="Calibri"/>
              <a:cs typeface="F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31590"/>
            <a:ext cx="302433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Участники наставничества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6140400" cy="1296144"/>
          </a:xfrm>
        </p:spPr>
        <p:txBody>
          <a:bodyPr/>
          <a:lstStyle/>
          <a:p>
            <a:pPr indent="450215" algn="ctr"/>
            <a:r>
              <a:rPr lang="ru-RU" b="1" dirty="0">
                <a:solidFill>
                  <a:schemeClr val="bg2"/>
                </a:solidFill>
                <a:latin typeface="+mj-lt"/>
                <a:ea typeface="Times New Roman"/>
                <a:cs typeface="F"/>
              </a:rPr>
              <a:t>Программа наставничества</a:t>
            </a:r>
            <a:r>
              <a:rPr lang="ru-RU" dirty="0">
                <a:solidFill>
                  <a:schemeClr val="bg2"/>
                </a:solidFill>
                <a:latin typeface="+mj-lt"/>
                <a:ea typeface="Times New Roman"/>
                <a:cs typeface="F"/>
              </a:rPr>
              <a:t> – комплекс мероприятий и формирующих их действий, направленный на организацию взаимоотношений наставника и наставляемого в конкретных формах для получения ожидаемых результатов.</a:t>
            </a:r>
            <a:endParaRPr lang="ru-RU" sz="1400" dirty="0">
              <a:solidFill>
                <a:schemeClr val="bg2"/>
              </a:solidFill>
              <a:latin typeface="+mj-lt"/>
              <a:ea typeface="Calibri"/>
              <a:cs typeface="F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1491630"/>
            <a:ext cx="3600400" cy="3482323"/>
          </a:xfrm>
        </p:spPr>
        <p:txBody>
          <a:bodyPr/>
          <a:lstStyle/>
          <a:p>
            <a:pPr marL="88900" lvl="0" indent="0" algn="just">
              <a:buNone/>
            </a:pPr>
            <a:r>
              <a:rPr lang="ru-RU" sz="1200" b="1" dirty="0" smtClean="0">
                <a:solidFill>
                  <a:schemeClr val="bg2"/>
                </a:solidFill>
                <a:latin typeface="+mj-lt"/>
              </a:rPr>
              <a:t>Задачи:</a:t>
            </a: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 </a:t>
            </a:r>
          </a:p>
          <a:p>
            <a:pPr marL="88900" lvl="0" indent="0">
              <a:buNone/>
            </a:pP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Создание 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условий для эффективного обмена личностным, жизненным и профессиональным опытом для каждого субъекта образовательной и профессиональной деятельности, участвующих в наставнической деятельности;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/>
                </a:solidFill>
                <a:latin typeface="+mj-lt"/>
              </a:rPr>
              <a:t>П</a:t>
            </a: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одготовка 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обучающегося к самостоятельной, осознанной и социально-продуктивной деятельности в современном мире, содействие его профессиональной ориентации</a:t>
            </a: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;</a:t>
            </a:r>
          </a:p>
          <a:p>
            <a:pPr marL="88900" indent="0">
              <a:buNone/>
            </a:pPr>
            <a:r>
              <a:rPr lang="ru-RU" sz="1200" dirty="0">
                <a:solidFill>
                  <a:schemeClr val="bg2"/>
                </a:solidFill>
                <a:latin typeface="+mj-lt"/>
              </a:rPr>
              <a:t>Ф</a:t>
            </a: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ормирование 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открытого и эффективного сообщества вокруг образовательной организации, в котором выстроены доверительные и партнерские отношения между его участниками.</a:t>
            </a:r>
          </a:p>
          <a:p>
            <a:pPr lvl="0" algn="just"/>
            <a:endParaRPr lang="ru-RU" sz="1200" dirty="0" smtClean="0"/>
          </a:p>
          <a:p>
            <a:pPr lvl="0"/>
            <a:endParaRPr lang="ru-RU" sz="1200" dirty="0"/>
          </a:p>
          <a:p>
            <a:endParaRPr lang="ru-RU" sz="12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97098" y="1491630"/>
            <a:ext cx="3427230" cy="3482323"/>
          </a:xfrm>
        </p:spPr>
        <p:txBody>
          <a:bodyPr/>
          <a:lstStyle/>
          <a:p>
            <a:pPr marL="88900" lvl="0" indent="0" algn="just">
              <a:buNone/>
            </a:pPr>
            <a:r>
              <a:rPr lang="ru-RU" sz="1200" b="1" dirty="0" smtClean="0">
                <a:solidFill>
                  <a:schemeClr val="bg2"/>
                </a:solidFill>
                <a:latin typeface="+mj-lt"/>
              </a:rPr>
              <a:t>Решение проблем:</a:t>
            </a:r>
          </a:p>
          <a:p>
            <a:pPr marL="88900" lvl="0" indent="0">
              <a:buNone/>
            </a:pP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Проблемы 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молодого специалиста в новом коллективе: плавный «вход» молодого педагога и специалиста в профессию, построение продуктивной среды в педагогическом коллективе на основе </a:t>
            </a:r>
            <a:r>
              <a:rPr lang="ru-RU" sz="1200" dirty="0" err="1">
                <a:solidFill>
                  <a:schemeClr val="bg2"/>
                </a:solidFill>
                <a:latin typeface="+mj-lt"/>
              </a:rPr>
              <a:t>взаимообогащающих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 отношений начинающих и опытных специалистов</a:t>
            </a: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/>
                </a:solidFill>
                <a:latin typeface="+mj-lt"/>
              </a:rPr>
              <a:t>Проблемы </a:t>
            </a:r>
            <a:r>
              <a:rPr lang="ru-RU" sz="1200" dirty="0">
                <a:solidFill>
                  <a:schemeClr val="bg2"/>
                </a:solidFill>
                <a:latin typeface="+mj-lt"/>
              </a:rPr>
              <a:t>педагога с большим стажем, ощущающего себя некомфортно в мире новых образовательных технологий или испытывающего кризис профессионального роста, находящегося в ситуации профессионального выгорания.</a:t>
            </a:r>
          </a:p>
          <a:p>
            <a:endParaRPr lang="ru-RU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035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>
            <a:spLocks noGrp="1"/>
          </p:cNvSpPr>
          <p:nvPr>
            <p:ph type="title"/>
          </p:nvPr>
        </p:nvSpPr>
        <p:spPr>
          <a:xfrm>
            <a:off x="747924" y="225025"/>
            <a:ext cx="6344355" cy="14106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1400" b="1" dirty="0">
                <a:latin typeface="+mj-lt"/>
              </a:rPr>
              <a:t>Проектирование и планирование программы наставничества </a:t>
            </a:r>
            <a:r>
              <a:rPr lang="ru-RU" sz="1400" b="1" dirty="0" smtClean="0">
                <a:latin typeface="+mj-lt"/>
              </a:rPr>
              <a:t>предполагает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системный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подход - рассмотрение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наставничества как системы, состоящей из комплекса взаимосвязанных элементов и их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взаимодействия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(программа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наставничества)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ru-RU" sz="1400" b="1" dirty="0">
                <a:latin typeface="+mj-lt"/>
              </a:rPr>
              <a:t/>
            </a:r>
            <a:br>
              <a:rPr lang="ru-RU" sz="1400" b="1" dirty="0">
                <a:latin typeface="+mj-lt"/>
              </a:rPr>
            </a:br>
            <a:r>
              <a:rPr lang="ru-RU" sz="1400" b="1" dirty="0" smtClean="0">
                <a:latin typeface="+mj-lt"/>
              </a:rPr>
              <a:t/>
            </a:r>
            <a:br>
              <a:rPr lang="ru-RU" sz="1400" b="1" dirty="0" smtClean="0">
                <a:latin typeface="+mj-lt"/>
              </a:rPr>
            </a:br>
            <a:endParaRPr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78" name="Google Shape;678;p29"/>
          <p:cNvSpPr txBox="1">
            <a:spLocks noGrp="1"/>
          </p:cNvSpPr>
          <p:nvPr>
            <p:ph type="body" idx="1"/>
          </p:nvPr>
        </p:nvSpPr>
        <p:spPr>
          <a:xfrm>
            <a:off x="539553" y="1491630"/>
            <a:ext cx="2232248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Постановка реальных задач и путей их достижения</a:t>
            </a:r>
            <a:endParaRPr lang="ru-RU" sz="14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79" name="Google Shape;679;p29"/>
          <p:cNvSpPr txBox="1">
            <a:spLocks noGrp="1"/>
          </p:cNvSpPr>
          <p:nvPr>
            <p:ph type="body" idx="2"/>
          </p:nvPr>
        </p:nvSpPr>
        <p:spPr>
          <a:xfrm>
            <a:off x="2771800" y="1923678"/>
            <a:ext cx="2592288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Методологическое, информационное и технологическое обеспечение</a:t>
            </a:r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3"/>
          </p:nvPr>
        </p:nvSpPr>
        <p:spPr>
          <a:xfrm>
            <a:off x="5216630" y="1491630"/>
            <a:ext cx="2235689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+mj-lt"/>
              </a:rPr>
              <a:t>Взаимная </a:t>
            </a:r>
            <a:r>
              <a:rPr lang="ru-RU" sz="1400" b="1" dirty="0">
                <a:latin typeface="+mj-lt"/>
              </a:rPr>
              <a:t>заинтересованность </a:t>
            </a:r>
            <a:r>
              <a:rPr lang="ru-RU" sz="1400" b="1" dirty="0" smtClean="0">
                <a:latin typeface="+mj-lt"/>
              </a:rPr>
              <a:t>сторон</a:t>
            </a:r>
            <a:endParaRPr lang="ru-RU" sz="1400" b="1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81" name="Google Shape;681;p29"/>
          <p:cNvSpPr txBox="1">
            <a:spLocks noGrp="1"/>
          </p:cNvSpPr>
          <p:nvPr>
            <p:ph type="body" idx="1"/>
          </p:nvPr>
        </p:nvSpPr>
        <p:spPr>
          <a:xfrm>
            <a:off x="683568" y="2931790"/>
            <a:ext cx="2189857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+mj-lt"/>
              </a:rPr>
              <a:t>Административный контроль процесса </a:t>
            </a:r>
            <a:r>
              <a:rPr lang="ru-RU" sz="1400" b="1" dirty="0" smtClean="0">
                <a:latin typeface="+mj-lt"/>
              </a:rPr>
              <a:t>наставничества</a:t>
            </a:r>
            <a:endParaRPr lang="ru-RU" sz="1400" b="1" dirty="0">
              <a:latin typeface="+mj-lt"/>
            </a:endParaRPr>
          </a:p>
        </p:txBody>
      </p:sp>
      <p:sp>
        <p:nvSpPr>
          <p:cNvPr id="682" name="Google Shape;682;p29"/>
          <p:cNvSpPr txBox="1">
            <a:spLocks noGrp="1"/>
          </p:cNvSpPr>
          <p:nvPr>
            <p:ph type="body" idx="2"/>
          </p:nvPr>
        </p:nvSpPr>
        <p:spPr>
          <a:xfrm>
            <a:off x="3275856" y="3291830"/>
            <a:ext cx="1944216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Наличие методики оценки результатов</a:t>
            </a:r>
          </a:p>
        </p:txBody>
      </p:sp>
      <p:sp>
        <p:nvSpPr>
          <p:cNvPr id="683" name="Google Shape;683;p29"/>
          <p:cNvSpPr txBox="1">
            <a:spLocks noGrp="1"/>
          </p:cNvSpPr>
          <p:nvPr>
            <p:ph type="body" idx="3"/>
          </p:nvPr>
        </p:nvSpPr>
        <p:spPr>
          <a:xfrm>
            <a:off x="5436096" y="2715766"/>
            <a:ext cx="2088231" cy="151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+mj-lt"/>
              </a:rPr>
              <a:t>Обоснованные требования </a:t>
            </a:r>
            <a:r>
              <a:rPr lang="ru-RU" sz="1400" b="1" dirty="0">
                <a:latin typeface="+mj-lt"/>
              </a:rPr>
              <a:t>к процессу наставничества, личности наставника.</a:t>
            </a:r>
          </a:p>
        </p:txBody>
      </p:sp>
      <p:sp>
        <p:nvSpPr>
          <p:cNvPr id="684" name="Google Shape;684;p2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31590"/>
            <a:ext cx="482453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Условия для эффективного  наставничества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299942"/>
            <a:ext cx="72008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Принципы проектирования и планирования программы наставничества для всех образовательных организаций одинаковы, но их реализация может варьироваться в зависимости от модели и выбранного типа наставничества.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123479"/>
            <a:ext cx="6140400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b="1" dirty="0">
                <a:latin typeface="+mn-lt"/>
              </a:rPr>
              <a:t>Модели реализации наставничества в дополнительном образовании</a:t>
            </a:r>
            <a:endParaRPr lang="ru-RU" sz="2000" dirty="0">
              <a:latin typeface="+mn-lt"/>
            </a:endParaRPr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323528" y="915566"/>
            <a:ext cx="7200799" cy="3998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«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Обучающийся – обучающийся»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:</a:t>
            </a:r>
            <a:r>
              <a:rPr lang="ru-RU" sz="1600" b="1" dirty="0" smtClean="0">
                <a:latin typeface="+mj-lt"/>
              </a:rPr>
              <a:t> Р</a:t>
            </a:r>
            <a:r>
              <a:rPr lang="ru-RU" sz="1400" i="1" dirty="0">
                <a:latin typeface="+mj-lt"/>
              </a:rPr>
              <a:t>азносторонняя поддержка обучающегося с особыми образовательными или социальными потребностями либо временная помощь в адаптации к новым условиям обучения.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«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П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едагог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– обучающийся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»: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Р</a:t>
            </a:r>
            <a:r>
              <a:rPr lang="ru-RU" sz="1400" i="1" dirty="0" smtClean="0">
                <a:latin typeface="+mj-lt"/>
              </a:rPr>
              <a:t>аскрытие </a:t>
            </a:r>
            <a:r>
              <a:rPr lang="ru-RU" sz="1400" i="1" dirty="0">
                <a:latin typeface="+mj-lt"/>
              </a:rPr>
              <a:t>потенциала каждого наставляемого и формирование у него жизненных ориентиров.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«Педагог – педагог»: </a:t>
            </a:r>
            <a:r>
              <a:rPr lang="ru-RU" sz="1600" b="1" dirty="0">
                <a:latin typeface="+mj-lt"/>
              </a:rPr>
              <a:t>У</a:t>
            </a:r>
            <a:r>
              <a:rPr lang="ru-RU" sz="1400" i="1" dirty="0" smtClean="0">
                <a:latin typeface="+mj-lt"/>
              </a:rPr>
              <a:t>спешное </a:t>
            </a:r>
            <a:r>
              <a:rPr lang="ru-RU" sz="1400" i="1" dirty="0">
                <a:latin typeface="+mj-lt"/>
              </a:rPr>
              <a:t>профессиональное становление, а также формирование кадрового ядра молодого специалиста, повышение его профессионального потенциала и уровня,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 высоком профессиональном уровне.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«Специалист – обучающийся»: </a:t>
            </a:r>
            <a:r>
              <a:rPr lang="ru-RU" sz="1600" b="1" dirty="0">
                <a:latin typeface="+mj-lt"/>
              </a:rPr>
              <a:t>У</a:t>
            </a:r>
            <a:r>
              <a:rPr lang="ru-RU" sz="1400" i="1" dirty="0">
                <a:latin typeface="+mj-lt"/>
              </a:rPr>
              <a:t>спешное формирование у обучающихся осознанного подхода к реализации личностного потенциала, рост числа заинтересованных в развитии собственных талантов и навыков обучающихся.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ru-RU" sz="1600" b="1" dirty="0" smtClean="0">
              <a:latin typeface="+mj-lt"/>
            </a:endParaRPr>
          </a:p>
          <a:p>
            <a:pPr marL="69850" indent="0">
              <a:buNone/>
            </a:pPr>
            <a:endParaRPr lang="ru-RU" sz="1800" dirty="0" smtClean="0">
              <a:solidFill>
                <a:schemeClr val="bg2"/>
              </a:solidFill>
              <a:latin typeface="+mj-lt"/>
            </a:endParaRPr>
          </a:p>
          <a:p>
            <a:pPr marL="69850" lvl="0" indent="0"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+mj-lt"/>
              </a:rPr>
              <a:t> </a:t>
            </a:r>
          </a:p>
          <a:p>
            <a:pPr marL="69850" lvl="0" indent="0"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+mj-lt"/>
              </a:rPr>
              <a:t> </a:t>
            </a:r>
          </a:p>
          <a:p>
            <a:pPr marL="69850" lvl="0" indent="0">
              <a:buNone/>
            </a:pPr>
            <a:r>
              <a:rPr lang="en" dirty="0" smtClean="0"/>
              <a:t>But </a:t>
            </a:r>
            <a:r>
              <a:rPr lang="en" dirty="0"/>
              <a:t>remember not to overload your slides with content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j-lt"/>
              </a:rPr>
              <a:t>Типы наставничества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71550"/>
            <a:ext cx="6492789" cy="4142087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для детей, находящихся в социально опасном положении (наставник – ребенок группы «СОП»);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для одаренных детей 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marL="69850" lv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       (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наставник – одаренный ребенок);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в волонтерских проектах 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marL="69850" lv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        (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наставник – волонтер);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в проектных командах 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marL="69850" lv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       (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наставник – проектная команда или группа);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в </a:t>
            </a:r>
            <a:r>
              <a:rPr lang="ru-RU" sz="1600" dirty="0" err="1">
                <a:solidFill>
                  <a:schemeClr val="bg2"/>
                </a:solidFill>
                <a:latin typeface="+mj-lt"/>
              </a:rPr>
              <a:t>профориентационной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 работе 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marL="69850" lv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       (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наставник – реальный сектор экономики);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+mj-lt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+mj-lt"/>
              </a:rPr>
              <a:t>аставничество </a:t>
            </a:r>
            <a:r>
              <a:rPr lang="ru-RU" sz="1600" dirty="0">
                <a:solidFill>
                  <a:schemeClr val="bg2"/>
                </a:solidFill>
                <a:latin typeface="+mj-lt"/>
              </a:rPr>
              <a:t>для детей с ограниченными возможностями здоровья.</a:t>
            </a:r>
          </a:p>
          <a:p>
            <a:pPr marL="69850" indent="0" algn="just">
              <a:buNone/>
            </a:pPr>
            <a:r>
              <a:rPr lang="ru-RU" sz="1600" b="1" dirty="0">
                <a:latin typeface="+mj-lt"/>
              </a:rPr>
              <a:t> </a:t>
            </a:r>
            <a:endParaRPr lang="ru-RU" sz="1600" dirty="0">
              <a:latin typeface="+mj-lt"/>
            </a:endParaRP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74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6140400" cy="576064"/>
          </a:xfrm>
        </p:spPr>
        <p:txBody>
          <a:bodyPr/>
          <a:lstStyle/>
          <a:p>
            <a:pPr indent="450215" algn="ctr"/>
            <a:r>
              <a:rPr lang="ru-RU" sz="1400" b="1" dirty="0" smtClean="0">
                <a:latin typeface="+mj-lt"/>
              </a:rPr>
              <a:t/>
            </a:r>
            <a:br>
              <a:rPr lang="ru-RU" sz="14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Реализация </a:t>
            </a:r>
            <a:r>
              <a:rPr lang="ru-RU" sz="1600" b="1" dirty="0">
                <a:latin typeface="+mj-lt"/>
              </a:rPr>
              <a:t>и организация программы наставничества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endParaRPr lang="ru-RU" sz="1600" dirty="0">
              <a:solidFill>
                <a:schemeClr val="bg2"/>
              </a:solidFill>
              <a:latin typeface="+mj-lt"/>
              <a:ea typeface="Calibri"/>
              <a:cs typeface="F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627534"/>
            <a:ext cx="3600400" cy="4346419"/>
          </a:xfrm>
        </p:spPr>
        <p:txBody>
          <a:bodyPr/>
          <a:lstStyle/>
          <a:p>
            <a:pPr marL="88900" indent="0">
              <a:buNone/>
            </a:pPr>
            <a:r>
              <a:rPr lang="ru-RU" sz="1400" b="1" dirty="0">
                <a:latin typeface="+mj-lt"/>
              </a:rPr>
              <a:t>Внешний контур</a:t>
            </a:r>
            <a:r>
              <a:rPr lang="ru-RU" sz="1400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образуют сотрудники НКО, СМИ, участники </a:t>
            </a:r>
            <a:r>
              <a:rPr lang="ru-RU" sz="1200" dirty="0" smtClean="0">
                <a:latin typeface="+mj-lt"/>
              </a:rPr>
              <a:t>бизнес-сообщества, </a:t>
            </a:r>
            <a:r>
              <a:rPr lang="ru-RU" sz="1200" dirty="0">
                <a:latin typeface="+mj-lt"/>
              </a:rPr>
              <a:t>в том числе работодатели, представители образовательных организаций, профессиональных ассоциаций психологов и педагогов, сотрудники органов власти в сфере здравоохранения и социального развития, представители региональной власти и органов местного самоуправления и другие субъекты и организации, которые заинтересованы в реализации программ наставничества.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i="1" dirty="0">
                <a:latin typeface="+mj-lt"/>
              </a:rPr>
              <a:t>Работа с внешней средой – это деятельность, направленная на обеспечение поддержки программы наставничества</a:t>
            </a:r>
            <a:r>
              <a:rPr lang="ru-RU" sz="1200" i="1" dirty="0" smtClean="0">
                <a:latin typeface="+mj-lt"/>
              </a:rPr>
              <a:t>:</a:t>
            </a:r>
            <a:r>
              <a:rPr lang="ru-RU" sz="1200" b="1" i="1" dirty="0">
                <a:latin typeface="+mj-lt"/>
              </a:rPr>
              <a:t> </a:t>
            </a:r>
            <a:r>
              <a:rPr lang="ru-RU" sz="1200" b="1" i="1" dirty="0">
                <a:latin typeface="Arial"/>
                <a:ea typeface="Calibri"/>
                <a:cs typeface="Times New Roman"/>
              </a:rPr>
              <a:t>информационное </a:t>
            </a:r>
            <a:r>
              <a:rPr lang="ru-RU" sz="1200" b="1" i="1" dirty="0" smtClean="0">
                <a:latin typeface="Arial"/>
                <a:ea typeface="Calibri"/>
                <a:cs typeface="Times New Roman"/>
              </a:rPr>
              <a:t>освещение, </a:t>
            </a:r>
            <a:r>
              <a:rPr lang="ru-RU" sz="1200" b="1" i="1" dirty="0" smtClean="0">
                <a:latin typeface="Arial"/>
                <a:ea typeface="Calibri"/>
              </a:rPr>
              <a:t>привлечение </a:t>
            </a:r>
            <a:r>
              <a:rPr lang="ru-RU" sz="1200" b="1" i="1" dirty="0">
                <a:latin typeface="Arial"/>
                <a:ea typeface="Calibri"/>
              </a:rPr>
              <a:t>ресурсов и экспертов для оказания поддержки, проведения отбора и обучения наставников, оценки результатов наставничества</a:t>
            </a:r>
            <a:endParaRPr lang="ru-RU" sz="1200" b="1" i="1" dirty="0">
              <a:latin typeface="+mj-lt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2"/>
              </a:solidFill>
              <a:latin typeface="+mj-lt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97098" y="1131590"/>
            <a:ext cx="3427230" cy="3842363"/>
          </a:xfrm>
        </p:spPr>
        <p:txBody>
          <a:bodyPr/>
          <a:lstStyle/>
          <a:p>
            <a:pPr marL="88900" indent="0">
              <a:buNone/>
            </a:pPr>
            <a:r>
              <a:rPr lang="ru-RU" sz="1400" b="1" dirty="0">
                <a:latin typeface="+mj-lt"/>
              </a:rPr>
              <a:t>Внутренний контур </a:t>
            </a:r>
            <a:r>
              <a:rPr lang="ru-RU" sz="1200" dirty="0">
                <a:latin typeface="+mj-lt"/>
              </a:rPr>
              <a:t>представляют руководитель и администрация образовательной организации, обучающиеся и их родители, педагоги, педагоги-психологи, методисты.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i="1" dirty="0">
                <a:latin typeface="+mj-lt"/>
              </a:rPr>
              <a:t>Работа с внутренней средой – это деятельность, направленная на поддержание программы наставничества внутри организации: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i="1" dirty="0">
                <a:latin typeface="+mj-lt"/>
              </a:rPr>
              <a:t>взаимодействие с администрацией и педагогическим коллективом </a:t>
            </a:r>
            <a:endParaRPr lang="ru-RU" sz="1200" i="1" dirty="0" smtClean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+mj-lt"/>
              </a:rPr>
              <a:t>взаимодействие </a:t>
            </a:r>
            <a:r>
              <a:rPr lang="ru-RU" sz="1200" i="1" dirty="0">
                <a:latin typeface="+mj-lt"/>
              </a:rPr>
              <a:t>с обучающимися и их родителями </a:t>
            </a:r>
            <a:endParaRPr lang="ru-RU" sz="1200" i="1" dirty="0" smtClean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Arial"/>
                <a:ea typeface="Calibri"/>
                <a:cs typeface="Times New Roman"/>
              </a:rPr>
              <a:t>взаимодействие </a:t>
            </a:r>
            <a:r>
              <a:rPr lang="ru-RU" sz="1200" i="1" dirty="0">
                <a:latin typeface="Arial"/>
                <a:ea typeface="Calibri"/>
                <a:cs typeface="Times New Roman"/>
              </a:rPr>
              <a:t>со всеми участниками и организаторами </a:t>
            </a:r>
            <a:r>
              <a:rPr lang="ru-RU" sz="1200" i="1" dirty="0" smtClean="0">
                <a:latin typeface="Arial"/>
                <a:ea typeface="Calibri"/>
                <a:cs typeface="Times New Roman"/>
              </a:rPr>
              <a:t>программы</a:t>
            </a:r>
            <a:endParaRPr lang="ru-RU" sz="1200" b="1" i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26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899592" y="339502"/>
            <a:ext cx="7200800" cy="45365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9850" indent="0">
              <a:buNone/>
            </a:pPr>
            <a:r>
              <a:rPr lang="ru-RU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Этапы реализации программы наставничества в образовательной </a:t>
            </a:r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организации</a:t>
            </a:r>
          </a:p>
          <a:p>
            <a:pPr marL="69850" indent="0" algn="just">
              <a:buNone/>
            </a:pPr>
            <a:endParaRPr lang="ru-RU" sz="1800" dirty="0">
              <a:latin typeface="+mj-lt"/>
            </a:endParaRPr>
          </a:p>
          <a:p>
            <a:pPr marL="69850" indent="0" algn="just">
              <a:buNone/>
            </a:pPr>
            <a:r>
              <a:rPr lang="ru-RU" sz="1800" dirty="0">
                <a:latin typeface="+mj-lt"/>
              </a:rPr>
              <a:t>1. </a:t>
            </a:r>
            <a:r>
              <a:rPr lang="ru-RU" sz="2000" dirty="0">
                <a:latin typeface="+mj-lt"/>
              </a:rPr>
              <a:t>Подготовка условий для запуска программы наставничества.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2. Формирование базы наставляемых.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3. Формирование базы наставников.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4. Отбор и обучение наставников.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5. Формирование наставнических пар или групп.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6. Организация работы наставнических пар или групп.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7. Завершение наставничества.</a:t>
            </a:r>
          </a:p>
          <a:p>
            <a:pPr marL="69850" indent="0" algn="just">
              <a:buNone/>
            </a:pPr>
            <a:r>
              <a:rPr lang="ru-RU" sz="2000" dirty="0">
                <a:latin typeface="+mj-lt"/>
              </a:rPr>
              <a:t> 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+mj-lt"/>
            </a:endParaRPr>
          </a:p>
        </p:txBody>
      </p:sp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853</Words>
  <Application>Microsoft Office PowerPoint</Application>
  <PresentationFormat>Экран (16:9)</PresentationFormat>
  <Paragraphs>187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Sniglet</vt:lpstr>
      <vt:lpstr>Dosis</vt:lpstr>
      <vt:lpstr>Calibri</vt:lpstr>
      <vt:lpstr>Times New Roman</vt:lpstr>
      <vt:lpstr>F</vt:lpstr>
      <vt:lpstr>Friar template</vt:lpstr>
      <vt:lpstr>« О разработке программы наставничества в образовательной организации дополнительного образования детей»  </vt:lpstr>
      <vt:lpstr>Распоряжение Минпросвещения России от 25.12.2019 № Р‑145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</vt:lpstr>
      <vt:lpstr>Наставничество – это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</vt:lpstr>
      <vt:lpstr>Программа наставничества – комплекс мероприятий и формирующих их действий, направленный на организацию взаимоотношений наставника и наставляемого в конкретных формах для получения ожидаемых результатов.</vt:lpstr>
      <vt:lpstr>Проектирование и планирование программы наставничества предполагает системный подход - рассмотрение наставничества как системы, состоящей из комплекса взаимосвязанных элементов и их взаимодействия  (программа наставничества)   </vt:lpstr>
      <vt:lpstr>  Модели реализации наставничества в дополнительном образовании</vt:lpstr>
      <vt:lpstr>Типы наставничества  </vt:lpstr>
      <vt:lpstr> Реализация и организация программы наставничества </vt:lpstr>
      <vt:lpstr>Презентация PowerPoint</vt:lpstr>
      <vt:lpstr>Этапы реализации программы</vt:lpstr>
      <vt:lpstr>Этапы реализации программы</vt:lpstr>
      <vt:lpstr>Этапы реализации программы</vt:lpstr>
      <vt:lpstr>Этапы реализации программы</vt:lpstr>
      <vt:lpstr>Мониторинг процесса реализации программ наставничества понимается как система сбора, обработки, хранения и использования информации о программе наставничества и (или) отдельных ее элементах. </vt:lpstr>
      <vt:lpstr>Шаблоны документов для реализации программы наставничества в организации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системы наставничества  в деятельности организаций дополнительного образования детей»  </dc:title>
  <cp:lastModifiedBy>Ольга Баянова</cp:lastModifiedBy>
  <cp:revision>44</cp:revision>
  <dcterms:modified xsi:type="dcterms:W3CDTF">2021-11-17T12:38:09Z</dcterms:modified>
</cp:coreProperties>
</file>